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Barlow Semi Condensed Light"/>
      <p:regular r:id="rId29"/>
      <p:bold r:id="rId30"/>
      <p:italic r:id="rId31"/>
      <p:boldItalic r:id="rId32"/>
    </p:embeddedFont>
    <p:embeddedFont>
      <p:font typeface="Barlow Condensed Medium"/>
      <p:regular r:id="rId33"/>
      <p:bold r:id="rId34"/>
      <p:italic r:id="rId35"/>
      <p:boldItalic r:id="rId36"/>
    </p:embeddedFont>
    <p:embeddedFont>
      <p:font typeface="Baloo 2"/>
      <p:regular r:id="rId37"/>
      <p:bold r:id="rId38"/>
    </p:embeddedFont>
    <p:embeddedFont>
      <p:font typeface="Denk One"/>
      <p:regular r:id="rId39"/>
    </p:embeddedFont>
    <p:embeddedFont>
      <p:font typeface="Barlow Semi Condense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4" roundtripDataSignature="AMtx7mgUrXnze6yQm35EfJ3qULFK9tcU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23882B-60F5-4E21-83E0-0C3C83BBB4A9}">
  <a:tblStyle styleId="{3D23882B-60F5-4E21-83E0-0C3C83BBB4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fill>
          <a:solidFill>
            <a:srgbClr val="CDD8F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8FB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DFD"/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fill>
          <a:solidFill>
            <a:srgbClr val="E8EDFD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-regular.fntdata"/><Relationship Id="rId20" Type="http://schemas.openxmlformats.org/officeDocument/2006/relationships/slide" Target="slides/slide14.xml"/><Relationship Id="rId42" Type="http://schemas.openxmlformats.org/officeDocument/2006/relationships/font" Target="fonts/BarlowSemiCondensed-italic.fntdata"/><Relationship Id="rId41" Type="http://schemas.openxmlformats.org/officeDocument/2006/relationships/font" Target="fonts/BarlowSemiCondensed-bold.fntdata"/><Relationship Id="rId22" Type="http://schemas.openxmlformats.org/officeDocument/2006/relationships/slide" Target="slides/slide16.xml"/><Relationship Id="rId44" Type="http://customschemas.google.com/relationships/presentationmetadata" Target="metadata"/><Relationship Id="rId21" Type="http://schemas.openxmlformats.org/officeDocument/2006/relationships/slide" Target="slides/slide15.xml"/><Relationship Id="rId43" Type="http://schemas.openxmlformats.org/officeDocument/2006/relationships/font" Target="fonts/BarlowSemiCondensed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SemiCondensed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SemiCondensedLight-italic.fntdata"/><Relationship Id="rId30" Type="http://schemas.openxmlformats.org/officeDocument/2006/relationships/font" Target="fonts/BarlowSemiCondensedLight-bold.fntdata"/><Relationship Id="rId11" Type="http://schemas.openxmlformats.org/officeDocument/2006/relationships/slide" Target="slides/slide5.xml"/><Relationship Id="rId33" Type="http://schemas.openxmlformats.org/officeDocument/2006/relationships/font" Target="fonts/BarlowCondensedMedium-regular.fntdata"/><Relationship Id="rId10" Type="http://schemas.openxmlformats.org/officeDocument/2006/relationships/slide" Target="slides/slide4.xml"/><Relationship Id="rId32" Type="http://schemas.openxmlformats.org/officeDocument/2006/relationships/font" Target="fonts/BarlowSemiCondensedLight-boldItalic.fntdata"/><Relationship Id="rId13" Type="http://schemas.openxmlformats.org/officeDocument/2006/relationships/slide" Target="slides/slide7.xml"/><Relationship Id="rId35" Type="http://schemas.openxmlformats.org/officeDocument/2006/relationships/font" Target="fonts/BarlowCondensedMedium-italic.fntdata"/><Relationship Id="rId12" Type="http://schemas.openxmlformats.org/officeDocument/2006/relationships/slide" Target="slides/slide6.xml"/><Relationship Id="rId34" Type="http://schemas.openxmlformats.org/officeDocument/2006/relationships/font" Target="fonts/BarlowCondensedMedium-bold.fntdata"/><Relationship Id="rId15" Type="http://schemas.openxmlformats.org/officeDocument/2006/relationships/slide" Target="slides/slide9.xml"/><Relationship Id="rId37" Type="http://schemas.openxmlformats.org/officeDocument/2006/relationships/font" Target="fonts/Baloo2-regular.fntdata"/><Relationship Id="rId14" Type="http://schemas.openxmlformats.org/officeDocument/2006/relationships/slide" Target="slides/slide8.xml"/><Relationship Id="rId36" Type="http://schemas.openxmlformats.org/officeDocument/2006/relationships/font" Target="fonts/BarlowCondensedMedium-boldItalic.fntdata"/><Relationship Id="rId17" Type="http://schemas.openxmlformats.org/officeDocument/2006/relationships/slide" Target="slides/slide11.xml"/><Relationship Id="rId39" Type="http://schemas.openxmlformats.org/officeDocument/2006/relationships/font" Target="fonts/DenkOne-regular.fntdata"/><Relationship Id="rId16" Type="http://schemas.openxmlformats.org/officeDocument/2006/relationships/slide" Target="slides/slide10.xml"/><Relationship Id="rId38" Type="http://schemas.openxmlformats.org/officeDocument/2006/relationships/font" Target="fonts/Baloo2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2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1.png"/><Relationship Id="rId7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1" Type="http://schemas.openxmlformats.org/officeDocument/2006/relationships/image" Target="../media/image20.png"/><Relationship Id="rId10" Type="http://schemas.openxmlformats.org/officeDocument/2006/relationships/image" Target="../media/image12.pn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24.png"/><Relationship Id="rId7" Type="http://schemas.openxmlformats.org/officeDocument/2006/relationships/image" Target="../media/image14.png"/><Relationship Id="rId8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hyperlink" Target="https://oatley-p.schools.nsw.gov.au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7.jp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259900"/>
            <a:ext cx="85206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7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Meet the Teacher 2025</a:t>
            </a:r>
            <a:endParaRPr b="1" sz="37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212025" y="2359700"/>
            <a:ext cx="2168100" cy="1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08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3/4H</a:t>
            </a:r>
            <a:r>
              <a:rPr b="1" lang="en" sz="308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308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08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Ms Hogan</a:t>
            </a:r>
            <a:r>
              <a:rPr b="1" lang="en" sz="318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b="1" sz="318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4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9400" y="2693375"/>
            <a:ext cx="19431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4900" y="2188750"/>
            <a:ext cx="3406198" cy="25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Wellbeing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7250" y="1336475"/>
            <a:ext cx="3462650" cy="34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7124" y="1483626"/>
            <a:ext cx="2530450" cy="35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7814" y="1773388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73" name="Google Shape;1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128198" y="1922575"/>
            <a:ext cx="3491173" cy="26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 flipH="1">
            <a:off x="3624750" y="1690625"/>
            <a:ext cx="51081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NSW public schools are committed to providing safe, supportive and responsive learning environments for everyone. We teach and model the behaviours we value in our students.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student begins on ‘READY TO LEARN’. 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day is a new day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b="0" i="0" sz="24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 Somebody Who…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600" y="1482875"/>
            <a:ext cx="2583625" cy="34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0350" y="1591074"/>
            <a:ext cx="4407950" cy="30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Wellbeing Focus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600" y="1590275"/>
            <a:ext cx="4299775" cy="30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/>
        </p:nvSpPr>
        <p:spPr>
          <a:xfrm flipH="1">
            <a:off x="4803150" y="1590275"/>
            <a:ext cx="39297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Growing Strong Minds</a:t>
            </a:r>
            <a:endParaRPr b="0" i="0" sz="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Gratitude Journals/Got Game Resilience Program</a:t>
            </a:r>
            <a:endParaRPr b="0" i="0" sz="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Voice experiences</a:t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Peer Support</a:t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Incursions – Zero Bullying, Backflips against Bullying, Life Education</a:t>
            </a:r>
            <a:endParaRPr b="0" i="0" sz="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Learning Dispositions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9049" y="1518333"/>
            <a:ext cx="3481525" cy="34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/>
          <p:nvPr/>
        </p:nvSpPr>
        <p:spPr>
          <a:xfrm>
            <a:off x="138075" y="1648350"/>
            <a:ext cx="50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sz="16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sz="16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sz="16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204500" y="2432375"/>
            <a:ext cx="48102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Learning Disposition Wheel is a tool used to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talk about learning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drive a deeper understanding of the 4Cs</a:t>
            </a:r>
            <a:endParaRPr b="0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Development of these dispositions is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fundamental 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students to develop an awareness of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way they learn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establish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attitudes to learning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facilitates a common language about learning which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empowers students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critically reflect. </a:t>
            </a:r>
            <a:endParaRPr b="1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Technology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4" name="Google Shape;2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352800" y="1439875"/>
            <a:ext cx="84384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</a:t>
            </a:r>
            <a:r>
              <a:rPr lang="en" sz="1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2</a:t>
            </a: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classes utilise </a:t>
            </a:r>
            <a:r>
              <a:rPr lang="en" sz="1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Chromebooks</a:t>
            </a: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b="1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It is a privilege to use any of the school-managed devices.</a:t>
            </a:r>
            <a:endParaRPr b="0" i="0" sz="12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Community Partnerships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9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6650" y="1537050"/>
            <a:ext cx="7318762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 Excursions/Incursions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125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2575" y="1590275"/>
            <a:ext cx="7370326" cy="2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65" name="Google Shape;65;p2"/>
          <p:cNvSpPr txBox="1"/>
          <p:nvPr>
            <p:ph idx="1" type="subTitle"/>
          </p:nvPr>
        </p:nvSpPr>
        <p:spPr>
          <a:xfrm>
            <a:off x="-1042250" y="3364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180">
              <a:solidFill>
                <a:srgbClr val="F1C23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97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0950" y="490925"/>
            <a:ext cx="6250525" cy="4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67" name="Google Shape;2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565900" y="1439825"/>
            <a:ext cx="8302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b="0" i="0" lang="en" sz="18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https://oatley-p.schools.nsw.gov.au/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b="0" i="0" sz="18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b="0" i="0" sz="18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02</a:t>
            </a: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b="0" i="0" sz="18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b="0" i="0" sz="9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Interviews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632425" y="1634175"/>
            <a:ext cx="7836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Parent teacher interviews will commence early next term. This will give </a:t>
            </a: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me</a:t>
            </a: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the opportunity to discuss your child’s progress at school.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If you have any other concerns throughout the year, please feel free to approach </a:t>
            </a: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me</a:t>
            </a: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or email the office to make an appointment.</a:t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 am</a:t>
            </a: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are here to help and support!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☺</a:t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Thank You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89" name="Google Shape;28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3525" y="42977"/>
            <a:ext cx="9144000" cy="12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632425" y="1634175"/>
            <a:ext cx="783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pic>
        <p:nvPicPr>
          <p:cNvPr id="295" name="Google Shape;29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2550" y="1590275"/>
            <a:ext cx="3698002" cy="27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ctrTitle"/>
          </p:nvPr>
        </p:nvSpPr>
        <p:spPr>
          <a:xfrm>
            <a:off x="1776600" y="1036850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your Child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6800" y="354863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/>
          <p:nvPr/>
        </p:nvSpPr>
        <p:spPr>
          <a:xfrm>
            <a:off x="379675" y="163325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3089525" y="1673900"/>
            <a:ext cx="2414100" cy="271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5849475" y="167390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677125" y="1740000"/>
            <a:ext cx="1948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4Cs activity!</a:t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you want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me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to know about your child and a goal for them this year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2" name="Google Shape;82;p3"/>
          <p:cNvSpPr txBox="1"/>
          <p:nvPr/>
        </p:nvSpPr>
        <p:spPr>
          <a:xfrm flipH="1">
            <a:off x="3347525" y="1769425"/>
            <a:ext cx="19482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>
                <a:solidFill>
                  <a:srgbClr val="0000FF"/>
                </a:solidFill>
                <a:latin typeface="Denk One"/>
                <a:ea typeface="Denk One"/>
                <a:cs typeface="Denk One"/>
                <a:sym typeface="Denk One"/>
              </a:rPr>
              <a:t>Blue Side</a:t>
            </a:r>
            <a:endParaRPr b="0" i="0" sz="2000" u="none" cap="none" strike="noStrike">
              <a:solidFill>
                <a:srgbClr val="0000FF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3" name="Google Shape;83;p3"/>
          <p:cNvSpPr txBox="1"/>
          <p:nvPr/>
        </p:nvSpPr>
        <p:spPr>
          <a:xfrm flipH="1">
            <a:off x="3450425" y="2583950"/>
            <a:ext cx="1742400" cy="133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</a:t>
            </a:r>
            <a:r>
              <a:rPr b="1" i="0" lang="en" sz="16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want </a:t>
            </a:r>
            <a:r>
              <a:rPr b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</a:t>
            </a:r>
            <a:r>
              <a:rPr b="1" i="0" lang="en" sz="16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know</a:t>
            </a: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about your child</a:t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4" name="Google Shape;84;p3"/>
          <p:cNvSpPr txBox="1"/>
          <p:nvPr/>
        </p:nvSpPr>
        <p:spPr>
          <a:xfrm flipH="1">
            <a:off x="5987625" y="1769425"/>
            <a:ext cx="21378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20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Yellow </a:t>
            </a:r>
            <a:r>
              <a:rPr lang="en" sz="20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Side</a:t>
            </a:r>
            <a:endParaRPr b="0" i="0" sz="20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5" name="Google Shape;85;p3"/>
          <p:cNvSpPr txBox="1"/>
          <p:nvPr/>
        </p:nvSpPr>
        <p:spPr>
          <a:xfrm flipH="1">
            <a:off x="6185325" y="2603447"/>
            <a:ext cx="1742400" cy="1293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a </a:t>
            </a:r>
            <a:r>
              <a:rPr b="1" i="0" lang="en" sz="19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goal</a:t>
            </a:r>
            <a:r>
              <a:rPr b="0" i="0" lang="en" sz="19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for your child this year</a:t>
            </a:r>
            <a:endParaRPr b="0" i="0" sz="1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Little About Me!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665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/>
        </p:nvSpPr>
        <p:spPr>
          <a:xfrm>
            <a:off x="1326925" y="1551400"/>
            <a:ext cx="66963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omic Sans MS"/>
              <a:buChar char="●"/>
            </a:pP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Bachelor of Education.</a:t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omic Sans MS"/>
              <a:buChar char="●"/>
            </a:pP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 have been teaching for 28 years.</a:t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omic Sans MS"/>
              <a:buChar char="●"/>
            </a:pP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time teacher at Oatley PS for 22 years.</a:t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omic Sans MS"/>
              <a:buChar char="●"/>
            </a:pP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 have 2 children who have and are attending OPS.</a:t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omic Sans MS"/>
              <a:buChar char="●"/>
            </a:pP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 have taught all grades.</a:t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omic Sans MS"/>
              <a:buChar char="●"/>
            </a:pP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 set high expectations.</a:t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omic Sans MS"/>
              <a:buChar char="●"/>
            </a:pP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 instil a safe, happy, kind and respectful classroom.</a:t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omic Sans MS"/>
              <a:buChar char="●"/>
            </a:pP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 pride myself on being approachable to students and parents.</a:t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2436225" y="848123"/>
            <a:ext cx="46053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 </a:t>
            </a:r>
            <a:r>
              <a:rPr b="1" lang="en" sz="36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Ms Hogan</a:t>
            </a:r>
            <a:endParaRPr i="0" sz="3600" u="none" cap="none" strike="noStrik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>
            <p:ph type="ctrTitle"/>
          </p:nvPr>
        </p:nvSpPr>
        <p:spPr>
          <a:xfrm>
            <a:off x="193425" y="938450"/>
            <a:ext cx="8639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Meet the Team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7525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5300" y="3691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315200" y="1490050"/>
            <a:ext cx="87468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There are four Stage two and four Stage 3 classes this year:</a:t>
            </a:r>
            <a:endParaRPr b="1" i="0" sz="2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3KV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Montgomery &amp; Mrs Worthington)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5L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 Lao)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3/4H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</a:t>
            </a:r>
            <a:r>
              <a:rPr lang="en" sz="20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Hogan)			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5P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 Prenzel)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4A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Anthony)			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6M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(Miss Gorman)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4/5R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Rozmeta – Stage 2 AP)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6G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Gadaleta – Stage 3 AP)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ctrTitle"/>
          </p:nvPr>
        </p:nvSpPr>
        <p:spPr>
          <a:xfrm>
            <a:off x="348275" y="1061725"/>
            <a:ext cx="8639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Who Supports Us?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2500" y="4193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/>
        </p:nvSpPr>
        <p:spPr>
          <a:xfrm flipH="1">
            <a:off x="376956" y="2415038"/>
            <a:ext cx="3181500" cy="572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Library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Haman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4572000" y="1691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Community Languages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(Italian)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Signora Johnstone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467700" y="3134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Curriculum Support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Gavanas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White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4870000" y="32626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Wellbeing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Edwards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Homework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249596" y="1779894"/>
            <a:ext cx="49044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Term 1 homework consists of 3 components: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Reading (Min 30 mins per day)</a:t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 </a:t>
            </a: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Home Readers will be sent home with some     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  year 3 students.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Maths (differentiated)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Spelling/Grammar</a:t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on Thursday, redistributed Friday</a:t>
            </a:r>
            <a:endParaRPr b="1" i="0" sz="21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5856004" y="2170900"/>
            <a:ext cx="2486891" cy="1384995"/>
          </a:xfrm>
          <a:prstGeom prst="rect">
            <a:avLst/>
          </a:prstGeom>
          <a:solidFill>
            <a:srgbClr val="FFCC8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in the term, the homework will change to support our upcoming 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‘Multicultural Perspectives Public Speaking Competition’.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Days to Remember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5" name="Google Shape;135;p9"/>
          <p:cNvGraphicFramePr/>
          <p:nvPr/>
        </p:nvGraphicFramePr>
        <p:xfrm>
          <a:off x="1046018" y="1622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{3D23882B-60F5-4E21-83E0-0C3C83BBB4A9}</a:tableStyleId>
              </a:tblPr>
              <a:tblGrid>
                <a:gridCol w="3383975"/>
                <a:gridCol w="3383975"/>
              </a:tblGrid>
              <a:tr h="73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Monday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–</a:t>
                      </a:r>
                      <a:r>
                        <a:rPr i="0" lang="en" sz="1400" u="none" cap="none" strike="noStrike">
                          <a:solidFill>
                            <a:srgbClr val="9900FF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Got Game</a:t>
                      </a:r>
                      <a:endParaRPr i="0" sz="1900" u="none" cap="none" strike="noStrike">
                        <a:solidFill>
                          <a:srgbClr val="9900FF"/>
                        </a:solidFill>
                        <a:latin typeface="Denk One"/>
                        <a:ea typeface="Denk One"/>
                        <a:cs typeface="Denk One"/>
                        <a:sym typeface="Denk On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Thursday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– </a:t>
                      </a:r>
                      <a:endParaRPr b="0" i="0" sz="1400" u="none" cap="none" strike="noStrike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/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Tuesday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</a:t>
                      </a:r>
                      <a:r>
                        <a:rPr b="1" i="0" lang="en" sz="1400" u="none" cap="none" strike="noStrike">
                          <a:solidFill>
                            <a:srgbClr val="9900FF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– </a:t>
                      </a:r>
                      <a:r>
                        <a:rPr b="1" i="0" lang="en" sz="1400" u="none" cap="none" strike="noStrike">
                          <a:solidFill>
                            <a:srgbClr val="9900FF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Italian</a:t>
                      </a: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endParaRPr b="0" i="0" sz="1400" u="none" cap="none" strike="noStrike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Friday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– </a:t>
                      </a:r>
                      <a:r>
                        <a:rPr b="1" lang="en" sz="1400" u="none" cap="none" strike="noStrike">
                          <a:solidFill>
                            <a:srgbClr val="9900FF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PSSA / School </a:t>
                      </a:r>
                      <a:r>
                        <a:rPr b="1" i="0" lang="en" sz="1400" u="none" cap="none" strike="noStrike">
                          <a:solidFill>
                            <a:srgbClr val="9900FF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sport</a:t>
                      </a:r>
                      <a:br>
                        <a:rPr b="1" i="0" lang="en" sz="1400" u="none" cap="none" strike="noStrike">
                          <a:solidFill>
                            <a:srgbClr val="9900FF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</a:br>
                      <a:r>
                        <a:rPr b="1" i="0" lang="en" sz="1400" u="none" cap="none" strike="noStrike">
                          <a:solidFill>
                            <a:srgbClr val="9900FF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Peer Support</a:t>
                      </a:r>
                      <a:endParaRPr b="1" i="0" sz="1400" u="none" cap="none" strike="noStrike">
                        <a:solidFill>
                          <a:srgbClr val="9900FF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Wednesday</a:t>
                      </a:r>
                      <a:r>
                        <a:rPr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9900FF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- Library</a:t>
                      </a:r>
                      <a:endParaRPr>
                        <a:solidFill>
                          <a:srgbClr val="9900FF"/>
                        </a:solidFill>
                        <a:latin typeface="Denk One"/>
                        <a:ea typeface="Denk One"/>
                        <a:cs typeface="Denk One"/>
                        <a:sym typeface="Denk On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Scripture: 9:20am-9.50am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(Protestant, Catholic, Greek Orthodox, Ethics, Islamic and Non-Scripture)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NAPLAN</a:t>
                      </a:r>
                      <a:r>
                        <a:rPr lang="en"/>
                        <a:t> -</a:t>
                      </a:r>
                      <a:r>
                        <a:rPr b="1" lang="en">
                          <a:solidFill>
                            <a:srgbClr val="9900FF"/>
                          </a:solidFill>
                        </a:rPr>
                        <a:t> Term 1, Week 7</a:t>
                      </a:r>
                      <a:endParaRPr b="1" sz="1400" u="none" cap="none" strike="noStrike">
                        <a:solidFill>
                          <a:srgbClr val="9900FF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Food At School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 flipH="1">
            <a:off x="325582" y="1461325"/>
            <a:ext cx="8527472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Canteen                                                                      Birthdays</a:t>
            </a:r>
            <a:endParaRPr b="0" i="0" sz="19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school canteen is Monday - Thursday.                               We welcome birthday treats on your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child’s special day. We ask that all 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lunch orders must be ordered via                                           birthday treats are individually 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Flexischools.                                                                                       portioned and packed ready to hand 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out, e.g. cupcakes, lolly bags.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0" i="0" lang="en" sz="13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r>
              <a:rPr b="1" i="0" lang="en" sz="13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due to an increase in students with severe allergies, we ask that you please be mindful when packing lunches.</a:t>
            </a:r>
            <a:endParaRPr b="1" i="0" sz="13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5" name="Google Shape;14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3650" y="2924560"/>
            <a:ext cx="945200" cy="6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2860" y="3055230"/>
            <a:ext cx="861825" cy="8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Angela Rozmeta</dc:creator>
</cp:coreProperties>
</file>