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3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Anton" pitchFamily="2" charset="0"/>
      <p:regular r:id="rId31"/>
    </p:embeddedFon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Barlow Condensed" panose="00000506000000000000" pitchFamily="2" charset="0"/>
      <p:regular r:id="rId36"/>
      <p:bold r:id="rId37"/>
      <p:italic r:id="rId38"/>
      <p:boldItalic r:id="rId39"/>
    </p:embeddedFont>
    <p:embeddedFont>
      <p:font typeface="Barlow Condensed Medium" panose="00000606000000000000" pitchFamily="2" charset="0"/>
      <p:regular r:id="rId40"/>
      <p:bold r:id="rId41"/>
      <p:italic r:id="rId42"/>
      <p:boldItalic r:id="rId43"/>
    </p:embeddedFont>
    <p:embeddedFont>
      <p:font typeface="Barlow Medium" panose="00000600000000000000" pitchFamily="2" charset="0"/>
      <p:regular r:id="rId44"/>
      <p:bold r:id="rId45"/>
      <p:italic r:id="rId46"/>
      <p:boldItalic r:id="rId47"/>
    </p:embeddedFont>
    <p:embeddedFont>
      <p:font typeface="Barlow Semi Condensed" panose="00000506000000000000" pitchFamily="2" charset="0"/>
      <p:regular r:id="rId48"/>
      <p:bold r:id="rId49"/>
      <p:italic r:id="rId50"/>
      <p:boldItalic r:id="rId51"/>
    </p:embeddedFont>
    <p:embeddedFont>
      <p:font typeface="Barlow Semi Condensed Light" panose="00000406000000000000" pitchFamily="2" charset="0"/>
      <p:regular r:id="rId52"/>
      <p:bold r:id="rId53"/>
      <p:italic r:id="rId54"/>
      <p:boldItalic r:id="rId55"/>
    </p:embeddedFont>
    <p:embeddedFont>
      <p:font typeface="Barlow Semi Condensed Medium" panose="00000606000000000000" pitchFamily="2" charset="0"/>
      <p:regular r:id="rId56"/>
      <p:bold r:id="rId57"/>
      <p:italic r:id="rId58"/>
      <p:boldItalic r:id="rId59"/>
    </p:embeddedFont>
    <p:embeddedFont>
      <p:font typeface="Century Gothic" panose="020B0502020202020204" pitchFamily="34" charset="0"/>
      <p:regular r:id="rId60"/>
      <p:bold r:id="rId61"/>
      <p:italic r:id="rId62"/>
      <p:boldItalic r:id="rId63"/>
    </p:embeddedFont>
    <p:embeddedFont>
      <p:font typeface="Comic Sans MS" panose="030F0702030302020204" pitchFamily="66" charset="0"/>
      <p:regular r:id="rId64"/>
      <p:bold r:id="rId65"/>
      <p:italic r:id="rId66"/>
      <p:boldItalic r:id="rId67"/>
    </p:embeddedFont>
    <p:embeddedFont>
      <p:font typeface="Denk One" panose="020B0604020202020204" charset="0"/>
      <p:regular r:id="rId68"/>
    </p:embeddedFont>
    <p:embeddedFont>
      <p:font typeface="Fira Sans Extra Condensed" panose="020B0503050000020004" pitchFamily="34" charset="0"/>
      <p:regular r:id="rId69"/>
      <p:bold r:id="rId70"/>
      <p:italic r:id="rId71"/>
      <p:boldItalic r:id="rId72"/>
    </p:embeddedFont>
    <p:embeddedFont>
      <p:font typeface="Public Sans" pitchFamily="2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jWq+3HXzh9Zm1C8Fh5R4CeZnB4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font" Target="fonts/font33.fntdata"/><Relationship Id="rId68" Type="http://schemas.openxmlformats.org/officeDocument/2006/relationships/font" Target="fonts/font38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74" Type="http://schemas.openxmlformats.org/officeDocument/2006/relationships/font" Target="fonts/font44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3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font" Target="fonts/font39.fntdata"/><Relationship Id="rId77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72" Type="http://schemas.openxmlformats.org/officeDocument/2006/relationships/font" Target="fonts/font42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font" Target="fonts/font37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70" Type="http://schemas.openxmlformats.org/officeDocument/2006/relationships/font" Target="fonts/font40.fntdata"/><Relationship Id="rId75" Type="http://schemas.openxmlformats.org/officeDocument/2006/relationships/font" Target="fonts/font4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73" Type="http://schemas.openxmlformats.org/officeDocument/2006/relationships/font" Target="fonts/font4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9.fntdata"/><Relationship Id="rId34" Type="http://schemas.openxmlformats.org/officeDocument/2006/relationships/font" Target="fonts/font4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6" Type="http://schemas.openxmlformats.org/officeDocument/2006/relationships/font" Target="fonts/font46.fntdata"/><Relationship Id="rId7" Type="http://schemas.openxmlformats.org/officeDocument/2006/relationships/slide" Target="slides/slide5.xml"/><Relationship Id="rId71" Type="http://schemas.openxmlformats.org/officeDocument/2006/relationships/font" Target="fonts/font4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66" Type="http://schemas.openxmlformats.org/officeDocument/2006/relationships/font" Target="fonts/font3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b9bdeae4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2b9bdeae4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ba6e3df3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ba6e3df3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69834b618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69834b618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ba6e3df34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ba6e3df34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bb12cd2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g2bb12cd2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bb12cd26c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2bb12cd26c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6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6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5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96" name="Google Shape;96;p3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3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6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6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7" name="Google Shape;117;p38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38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38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2_1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0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0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0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0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1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1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1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a6e3df342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0" name="Google Shape;150;g2ba6e3df342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1" name="Google Shape;151;g2ba6e3df342_0_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a6e3df342_0_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a6e3df342_0_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g2ba6e3df342_0_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TITLE + BLANK SLIDE 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269834b6180_0_138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70" name="Google Shape;170;g269834b6180_0_138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g269834b6180_0_138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269834b6180_0_138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269834b6180_0_138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69834b6180_0_138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69834b6180_0_138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69834b6180_0_138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269834b6180_0_138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g269834b6180_0_138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69834b6180_0_13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21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a2ff22c33_0_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g2ba2ff22c33_0_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g2ba2ff22c33_0_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a2ff22c33_0_8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g2ba2ff22c33_0_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a2ff22c33_0_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ba2ff22c33_0_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g2ba2ff22c33_0_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a2ff22c33_0_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2ba2ff22c33_0_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g2ba2ff22c33_0_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g2ba2ff22c33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a2ff22c33_0_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2ba2ff22c33_0_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a2ff22c33_0_9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1" name="Google Shape;181;g2ba2ff22c33_0_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2" name="Google Shape;182;g2ba2ff22c33_0_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a2ff22c33_0_10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5" name="Google Shape;185;g2ba2ff22c33_0_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a2ff22c33_0_10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ba2ff22c33_0_10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9" name="Google Shape;189;g2ba2ff22c33_0_10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g2ba2ff22c33_0_10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g2ba2ff22c33_0_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a2ff22c33_0_1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4" name="Google Shape;194;g2ba2ff22c33_0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a2ff22c33_0_1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g2ba2ff22c33_0_1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g2ba2ff22c33_0_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7_1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8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8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a2ff22c33_0_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g2ba2ff22c33_0_119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203" name="Google Shape;203;g2ba2ff22c33_0_119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2ba2ff22c33_0_119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2ba2ff22c33_0_119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g2ba2ff22c33_0_119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g2ba2ff22c33_0_119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2ba2ff22c33_0_119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g2ba2ff22c33_0_119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g2ba2ff22c33_0_119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g2ba2ff22c33_0_119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ba2ff22c33_0_11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bg>
      <p:bgPr>
        <a:solidFill>
          <a:srgbClr val="A5DDDA">
            <a:alpha val="71370"/>
          </a:srgbClr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b12cd26ce_0_182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bb12cd26ce_0_182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bb12cd26ce_0_182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bb12cd26ce_0_18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bb12cd26ce_0_182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bb12cd26ce_0_182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bb12cd26ce_0_182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1" name="Google Shape;221;g2bb12cd26ce_0_182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2bb12cd26ce_0_182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3" name="Google Shape;223;g2bb12cd26ce_0_182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2bb12cd26ce_0_182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5" name="Google Shape;225;g2bb12cd26ce_0_182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2bb12cd26ce_0_182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7" name="Google Shape;227;g2bb12cd26ce_0_18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1">
  <p:cSld name="CUSTOM_17_2_1_1_2_2_1_1_1">
    <p:bg>
      <p:bgPr>
        <a:solidFill>
          <a:srgbClr val="A5DDDA">
            <a:alpha val="71370"/>
          </a:srgbClr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g2bb12cd26ce_0_366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230" name="Google Shape;230;g2bb12cd26ce_0_366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2bb12cd26ce_0_366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2bb12cd26ce_0_366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2bb12cd26ce_0_366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2bb12cd26ce_0_366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bb12cd26ce_0_366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2bb12cd26ce_0_366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bb12cd26ce_0_366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g2bb12cd26ce_0_366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bb12cd26ce_0_366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7_2_1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ubTitle" idx="2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3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ubTitle" idx="7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ubTitle" idx="8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31"/>
          <p:cNvGrpSpPr/>
          <p:nvPr/>
        </p:nvGrpSpPr>
        <p:grpSpPr>
          <a:xfrm>
            <a:off x="1386778" y="680622"/>
            <a:ext cx="222506" cy="232480"/>
            <a:chOff x="6537453" y="1282372"/>
            <a:chExt cx="222506" cy="232480"/>
          </a:xfrm>
        </p:grpSpPr>
        <p:sp>
          <p:nvSpPr>
            <p:cNvPr id="48" name="Google Shape;48;p31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1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1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1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1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1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1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1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31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CUSTOM_17_2_1_1_2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33"/>
          <p:cNvGrpSpPr/>
          <p:nvPr/>
        </p:nvGrpSpPr>
        <p:grpSpPr>
          <a:xfrm>
            <a:off x="8441191" y="3791774"/>
            <a:ext cx="197075" cy="216135"/>
            <a:chOff x="7799791" y="3438161"/>
            <a:chExt cx="197075" cy="216135"/>
          </a:xfrm>
        </p:grpSpPr>
        <p:sp>
          <p:nvSpPr>
            <p:cNvPr id="73" name="Google Shape;73;p33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3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3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3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3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3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3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3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33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4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34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4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4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5DDDA">
            <a:alpha val="7176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 i="0" u="none" strike="noStrike" cap="none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5DDDA">
            <a:alpha val="71760"/>
          </a:srgb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a2ff22c33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g2ba2ff22c33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g2ba2ff22c33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atley-p.schools.nsw.gov.au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atley-p.schools.nsw.gov.a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>
            <a:spLocks noGrp="1"/>
          </p:cNvSpPr>
          <p:nvPr>
            <p:ph type="subTitle" idx="1"/>
          </p:nvPr>
        </p:nvSpPr>
        <p:spPr>
          <a:xfrm>
            <a:off x="1704231" y="2368883"/>
            <a:ext cx="3605060" cy="97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800" b="1">
                <a:latin typeface="Barlow Condensed"/>
                <a:ea typeface="Barlow Condensed"/>
                <a:cs typeface="Barlow Condensed"/>
                <a:sym typeface="Barlow Condensed"/>
              </a:rPr>
              <a:t>Meet The Teacher 2024</a:t>
            </a:r>
            <a:endParaRPr sz="2800" b="1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5" name="Google Shape;245;p1"/>
          <p:cNvSpPr txBox="1">
            <a:spLocks noGrp="1"/>
          </p:cNvSpPr>
          <p:nvPr>
            <p:ph type="ctrTitle"/>
          </p:nvPr>
        </p:nvSpPr>
        <p:spPr>
          <a:xfrm>
            <a:off x="588940" y="998645"/>
            <a:ext cx="4955100" cy="177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s" sz="5400" dirty="0"/>
              <a:t>Welcome to Stage 3</a:t>
            </a:r>
            <a:br>
              <a:rPr lang="es" sz="4600" b="0" dirty="0"/>
            </a:br>
            <a:r>
              <a:rPr lang="es" sz="4600" b="0" dirty="0"/>
              <a:t> 		</a:t>
            </a:r>
            <a:endParaRPr sz="4600" b="0" dirty="0">
              <a:solidFill>
                <a:srgbClr val="FF7C3E"/>
              </a:solidFill>
            </a:endParaRPr>
          </a:p>
        </p:txBody>
      </p:sp>
      <p:grpSp>
        <p:nvGrpSpPr>
          <p:cNvPr id="246" name="Google Shape;246;p1"/>
          <p:cNvGrpSpPr/>
          <p:nvPr/>
        </p:nvGrpSpPr>
        <p:grpSpPr>
          <a:xfrm>
            <a:off x="4110415" y="847364"/>
            <a:ext cx="4209122" cy="4019109"/>
            <a:chOff x="4078565" y="847364"/>
            <a:chExt cx="4209122" cy="4019109"/>
          </a:xfrm>
        </p:grpSpPr>
        <p:sp>
          <p:nvSpPr>
            <p:cNvPr id="247" name="Google Shape;247;p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251" name="Google Shape;251;p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325" name="Google Shape;325;p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9" name="Google Shape;339;p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40" name="Google Shape;340;p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344;p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" name="Google Shape;361;p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62" name="Google Shape;362;p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1"/>
          <p:cNvSpPr txBox="1">
            <a:spLocks noGrp="1"/>
          </p:cNvSpPr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Positive Behaviour for Learning</a:t>
            </a:r>
            <a:endParaRPr/>
          </a:p>
        </p:txBody>
      </p:sp>
      <p:sp>
        <p:nvSpPr>
          <p:cNvPr id="478" name="Google Shape;478;p11"/>
          <p:cNvSpPr txBox="1">
            <a:spLocks noGrp="1"/>
          </p:cNvSpPr>
          <p:nvPr>
            <p:ph type="subTitle" idx="1"/>
          </p:nvPr>
        </p:nvSpPr>
        <p:spPr>
          <a:xfrm flipH="1">
            <a:off x="4069297" y="12976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Classroom Expectations </a:t>
            </a:r>
            <a:endParaRPr/>
          </a:p>
        </p:txBody>
      </p:sp>
      <p:sp>
        <p:nvSpPr>
          <p:cNvPr id="479" name="Google Shape;479;p11"/>
          <p:cNvSpPr txBox="1">
            <a:spLocks noGrp="1"/>
          </p:cNvSpPr>
          <p:nvPr>
            <p:ph type="subTitle" idx="2"/>
          </p:nvPr>
        </p:nvSpPr>
        <p:spPr>
          <a:xfrm flipH="1">
            <a:off x="4803150" y="2480929"/>
            <a:ext cx="3929700" cy="224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/>
              <a:t>NSW public schools are committed to providing safe, supportive and responsive learning environments for everyone. We teach and model the behaviours we value in our students.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student begins on ‘READY TO LEARN’. </a:t>
            </a:r>
            <a:r>
              <a:rPr lang="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day is a new day</a:t>
            </a:r>
            <a:r>
              <a:rPr lang="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/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480" name="Google Shape;4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1050" y="1581876"/>
            <a:ext cx="4023800" cy="301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2"/>
          <p:cNvSpPr txBox="1">
            <a:spLocks noGrp="1"/>
          </p:cNvSpPr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Minor and Major Incidents</a:t>
            </a:r>
            <a:endParaRPr/>
          </a:p>
        </p:txBody>
      </p:sp>
      <p:sp>
        <p:nvSpPr>
          <p:cNvPr id="486" name="Google Shape;486;p12"/>
          <p:cNvSpPr txBox="1">
            <a:spLocks noGrp="1"/>
          </p:cNvSpPr>
          <p:nvPr>
            <p:ph type="subTitle" idx="1"/>
          </p:nvPr>
        </p:nvSpPr>
        <p:spPr>
          <a:xfrm flipH="1">
            <a:off x="2247322" y="1362650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Procedures </a:t>
            </a:r>
            <a:endParaRPr/>
          </a:p>
        </p:txBody>
      </p:sp>
      <p:sp>
        <p:nvSpPr>
          <p:cNvPr id="487" name="Google Shape;487;p12"/>
          <p:cNvSpPr txBox="1">
            <a:spLocks noGrp="1"/>
          </p:cNvSpPr>
          <p:nvPr>
            <p:ph type="subTitle" idx="2"/>
          </p:nvPr>
        </p:nvSpPr>
        <p:spPr>
          <a:xfrm flipH="1">
            <a:off x="4803150" y="2149300"/>
            <a:ext cx="3929700" cy="25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Behaviour aligned to thermometer through discussion with teacher or assistant principal.</a:t>
            </a:r>
            <a:endParaRPr sz="19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highlight>
                  <a:schemeClr val="accent6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Minor</a:t>
            </a:r>
            <a:r>
              <a:rPr lang="es" sz="1900"/>
              <a:t>  - monitored by classroom teacher</a:t>
            </a:r>
            <a:endParaRPr sz="19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highlight>
                  <a:srgbClr val="CC0000"/>
                </a:highlight>
                <a:latin typeface="Barlow Semi Condensed"/>
                <a:ea typeface="Barlow Semi Condensed"/>
                <a:cs typeface="Barlow Semi Condensed"/>
                <a:sym typeface="Barlow Semi Condensed"/>
              </a:rPr>
              <a:t>Major</a:t>
            </a:r>
            <a:r>
              <a:rPr lang="es" sz="19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s" sz="1900"/>
              <a:t>- parents contacted, managed by Assistant Principal</a:t>
            </a:r>
            <a:endParaRPr sz="1900"/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488" name="Google Shape;4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490" y="996075"/>
            <a:ext cx="2806981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"/>
          <p:cNvSpPr txBox="1">
            <a:spLocks noGrp="1"/>
          </p:cNvSpPr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Student Wellbeing Focus</a:t>
            </a:r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"/>
          </p:nvPr>
        </p:nvSpPr>
        <p:spPr>
          <a:xfrm flipH="1">
            <a:off x="2247322" y="1362650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Experiences </a:t>
            </a:r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2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Growing Strong Minds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Gratitude Journals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Voice experiences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Incursions – Zero Bullying, Backflips against Bullying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496" name="Google Shape;4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00" y="1362650"/>
            <a:ext cx="4449300" cy="316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4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Learning Disposition Wheel</a:t>
            </a:r>
            <a:endParaRPr/>
          </a:p>
        </p:txBody>
      </p:sp>
      <p:pic>
        <p:nvPicPr>
          <p:cNvPr id="502" name="Google Shape;5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900" y="1147425"/>
            <a:ext cx="3900892" cy="38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4"/>
          <p:cNvSpPr txBox="1"/>
          <p:nvPr/>
        </p:nvSpPr>
        <p:spPr>
          <a:xfrm>
            <a:off x="490775" y="2269000"/>
            <a:ext cx="3703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marR="0" lvl="0" indent="-256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 Learning Disposition Wheel is a tool used to </a:t>
            </a:r>
            <a:r>
              <a:rPr lang="es" sz="12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talk about learning</a:t>
            </a: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drive a deeper understanding of the 4Cs</a:t>
            </a:r>
            <a:endParaRPr sz="1200" b="0" i="0" u="none" strike="noStrike" cap="non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269999" marR="0" lvl="0" indent="-256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Development of these dispositions is </a:t>
            </a:r>
            <a:r>
              <a:rPr lang="es" sz="12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fundamental </a:t>
            </a: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for students to develop an awareness of </a:t>
            </a:r>
            <a:r>
              <a:rPr lang="es" sz="12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way they learn</a:t>
            </a: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establish </a:t>
            </a:r>
            <a:r>
              <a:rPr lang="es" sz="12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attitudes to learning</a:t>
            </a: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200" b="0" i="0" u="none" strike="noStrike" cap="none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269999" marR="0" lvl="0" indent="-256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facilitates a common language about learning which </a:t>
            </a:r>
            <a:r>
              <a:rPr lang="es" sz="12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empowers students</a:t>
            </a:r>
            <a:r>
              <a:rPr lang="es" sz="12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to </a:t>
            </a:r>
            <a:r>
              <a:rPr lang="es" sz="12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critically reflect.</a:t>
            </a:r>
            <a:r>
              <a:rPr lang="e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504" name="Google Shape;504;p14"/>
          <p:cNvSpPr txBox="1"/>
          <p:nvPr/>
        </p:nvSpPr>
        <p:spPr>
          <a:xfrm>
            <a:off x="452525" y="1294125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1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sz="1400" b="1" i="1" u="none" strike="noStrike" cap="non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1" i="1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 sz="1400" b="1" i="1" u="none" strike="noStrike" cap="non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2800"/>
              <a:t>Curriculum Reform</a:t>
            </a:r>
            <a:endParaRPr sz="2800"/>
          </a:p>
        </p:txBody>
      </p:sp>
      <p:pic>
        <p:nvPicPr>
          <p:cNvPr id="510" name="Google Shape;5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6050" y="1143227"/>
            <a:ext cx="2588622" cy="265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0250" y="3966350"/>
            <a:ext cx="1986875" cy="10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5"/>
          <p:cNvSpPr txBox="1"/>
          <p:nvPr/>
        </p:nvSpPr>
        <p:spPr>
          <a:xfrm>
            <a:off x="580575" y="1044025"/>
            <a:ext cx="4572000" cy="416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strike="noStrike" cap="none">
                <a:solidFill>
                  <a:srgbClr val="22272B"/>
                </a:solidFill>
                <a:latin typeface="Public Sans"/>
                <a:ea typeface="Public Sans"/>
                <a:cs typeface="Public Sans"/>
                <a:sym typeface="Public Sans"/>
              </a:rPr>
              <a:t>The NSW Curriculum Reform aims to: 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es" sz="1800" b="0" i="0" u="none" strike="noStrike" cap="none">
                <a:solidFill>
                  <a:srgbClr val="22272B"/>
                </a:solidFill>
                <a:latin typeface="Public Sans"/>
                <a:ea typeface="Public Sans"/>
                <a:cs typeface="Public Sans"/>
                <a:sym typeface="Public Sans"/>
              </a:rPr>
              <a:t>make the NSW curriculum clearer to understand and teach </a:t>
            </a:r>
            <a:br>
              <a:rPr lang="es" sz="1800" b="0" i="0" u="none" strike="noStrike" cap="none">
                <a:solidFill>
                  <a:srgbClr val="22272B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endParaRPr sz="1600" b="0" i="0" u="none" strike="noStrike" cap="none">
              <a:solidFill>
                <a:srgbClr val="2227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es" sz="1800" b="0" i="0" u="none" strike="noStrike" cap="none">
                <a:solidFill>
                  <a:srgbClr val="22272B"/>
                </a:solidFill>
                <a:latin typeface="Public Sans"/>
                <a:ea typeface="Public Sans"/>
                <a:cs typeface="Public Sans"/>
                <a:sym typeface="Public Sans"/>
              </a:rPr>
              <a:t>de-clutter the curriculum so that it allows teachers to focus on the main knowledge and skills that all students should have </a:t>
            </a:r>
            <a:br>
              <a:rPr lang="es" sz="1800" b="0" i="0" u="none" strike="noStrike" cap="none">
                <a:solidFill>
                  <a:srgbClr val="22272B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endParaRPr sz="1600" b="0" i="0" u="none" strike="noStrike" cap="none">
              <a:solidFill>
                <a:srgbClr val="2227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∙"/>
            </a:pPr>
            <a:r>
              <a:rPr lang="es" sz="1800" b="0" i="0" u="none" strike="noStrike" cap="none">
                <a:solidFill>
                  <a:srgbClr val="22272B"/>
                </a:solidFill>
                <a:latin typeface="Public Sans"/>
                <a:ea typeface="Public Sans"/>
                <a:cs typeface="Public Sans"/>
                <a:sym typeface="Public Sans"/>
              </a:rPr>
              <a:t>provide students with strong foundations of knowledge, capabilities and values to be lifelong learners. </a:t>
            </a:r>
            <a:endParaRPr sz="1700" b="0" i="0" u="none" strike="noStrike" cap="none">
              <a:solidFill>
                <a:srgbClr val="2227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"/>
          <p:cNvSpPr txBox="1">
            <a:spLocks noGrp="1"/>
          </p:cNvSpPr>
          <p:nvPr>
            <p:ph type="ctrTitle"/>
          </p:nvPr>
        </p:nvSpPr>
        <p:spPr>
          <a:xfrm>
            <a:off x="311888" y="419425"/>
            <a:ext cx="8463517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2800" b="1"/>
              <a:t>Learning in Stage 3 - Key Learning Areas (Semester 1)</a:t>
            </a:r>
            <a:endParaRPr sz="2800" b="1"/>
          </a:p>
        </p:txBody>
      </p:sp>
      <p:sp>
        <p:nvSpPr>
          <p:cNvPr id="518" name="Google Shape;518;p16"/>
          <p:cNvSpPr txBox="1">
            <a:spLocks noGrp="1"/>
          </p:cNvSpPr>
          <p:nvPr>
            <p:ph type="subTitle" idx="4"/>
          </p:nvPr>
        </p:nvSpPr>
        <p:spPr>
          <a:xfrm flipH="1">
            <a:off x="3351749" y="2864512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400"/>
              <a:t>Mathematics</a:t>
            </a:r>
            <a:endParaRPr sz="2400"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6"/>
          </p:nvPr>
        </p:nvSpPr>
        <p:spPr>
          <a:xfrm flipH="1">
            <a:off x="6277025" y="2788320"/>
            <a:ext cx="2440500" cy="170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300"/>
              <a:t>Science &amp; Technology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3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(Earth’s Place in Space)</a:t>
            </a:r>
            <a:endParaRPr sz="2300">
              <a:solidFill>
                <a:schemeClr val="dk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520" name="Google Shape;520;p16"/>
          <p:cNvSpPr txBox="1">
            <a:spLocks noGrp="1"/>
          </p:cNvSpPr>
          <p:nvPr>
            <p:ph type="subTitle" idx="2"/>
          </p:nvPr>
        </p:nvSpPr>
        <p:spPr>
          <a:xfrm flipH="1">
            <a:off x="426474" y="2875237"/>
            <a:ext cx="2440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400"/>
              <a:t>English</a:t>
            </a:r>
            <a:endParaRPr sz="2400"/>
          </a:p>
        </p:txBody>
      </p:sp>
      <p:pic>
        <p:nvPicPr>
          <p:cNvPr id="521" name="Google Shape;5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3213" y="168525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6"/>
          <p:cNvSpPr txBox="1"/>
          <p:nvPr/>
        </p:nvSpPr>
        <p:spPr>
          <a:xfrm>
            <a:off x="7227050" y="1902650"/>
            <a:ext cx="131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523" name="Google Shape;5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625" y="1674573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0819" y="1750744"/>
            <a:ext cx="1037575" cy="10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791" y="0"/>
            <a:ext cx="2991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8"/>
          <p:cNvSpPr txBox="1"/>
          <p:nvPr/>
        </p:nvSpPr>
        <p:spPr>
          <a:xfrm>
            <a:off x="781100" y="643250"/>
            <a:ext cx="2016600" cy="3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Parents </a:t>
            </a:r>
            <a:r>
              <a:rPr lang="es" sz="2200" b="1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do not </a:t>
            </a:r>
            <a:r>
              <a:rPr lang="es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have to purchase these books, however, it is useful for many students to have their own copy. 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g2b9bdeae4e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0" y="71725"/>
            <a:ext cx="4295451" cy="1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2b9bdeae4e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400" y="3693475"/>
            <a:ext cx="4351124" cy="12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2b9bdeae4e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399" y="0"/>
            <a:ext cx="4811601" cy="30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2b9bdeae4e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850" y="2023034"/>
            <a:ext cx="3367649" cy="299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7"/>
          <p:cNvSpPr txBox="1">
            <a:spLocks noGrp="1"/>
          </p:cNvSpPr>
          <p:nvPr>
            <p:ph type="subTitle" idx="4"/>
          </p:nvPr>
        </p:nvSpPr>
        <p:spPr>
          <a:xfrm flipH="1">
            <a:off x="6261125" y="2455600"/>
            <a:ext cx="24405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900">
                <a:solidFill>
                  <a:srgbClr val="FF7C3E"/>
                </a:solidFill>
              </a:rPr>
              <a:t>Personal Development, Health &amp; Physical Education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s" sz="21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(Student Voice &amp; Road Safety)</a:t>
            </a:r>
            <a:endParaRPr sz="21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44" name="Google Shape;544;p17"/>
          <p:cNvSpPr txBox="1">
            <a:spLocks noGrp="1"/>
          </p:cNvSpPr>
          <p:nvPr>
            <p:ph type="subTitle" idx="6"/>
          </p:nvPr>
        </p:nvSpPr>
        <p:spPr>
          <a:xfrm flipH="1">
            <a:off x="3358350" y="2624700"/>
            <a:ext cx="24405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200"/>
              <a:t>Creative Arts</a:t>
            </a:r>
            <a:endParaRPr sz="2200"/>
          </a:p>
        </p:txBody>
      </p:sp>
      <p:sp>
        <p:nvSpPr>
          <p:cNvPr id="545" name="Google Shape;545;p17"/>
          <p:cNvSpPr txBox="1">
            <a:spLocks noGrp="1"/>
          </p:cNvSpPr>
          <p:nvPr>
            <p:ph type="subTitle" idx="2"/>
          </p:nvPr>
        </p:nvSpPr>
        <p:spPr>
          <a:xfrm flipH="1">
            <a:off x="467725" y="2728900"/>
            <a:ext cx="2466900" cy="180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100"/>
              <a:t>History and Geography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1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(A Diverse and Connected World)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100"/>
          </a:p>
        </p:txBody>
      </p:sp>
      <p:sp>
        <p:nvSpPr>
          <p:cNvPr id="546" name="Google Shape;546;p17"/>
          <p:cNvSpPr txBox="1">
            <a:spLocks noGrp="1"/>
          </p:cNvSpPr>
          <p:nvPr>
            <p:ph type="ctrTitle"/>
          </p:nvPr>
        </p:nvSpPr>
        <p:spPr>
          <a:xfrm>
            <a:off x="426475" y="419425"/>
            <a:ext cx="68550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2800" b="1"/>
              <a:t>Learning in Stage 3 - Key Learning Areas</a:t>
            </a:r>
            <a:endParaRPr sz="2800" b="1"/>
          </a:p>
        </p:txBody>
      </p:sp>
      <p:sp>
        <p:nvSpPr>
          <p:cNvPr id="547" name="Google Shape;547;p17"/>
          <p:cNvSpPr txBox="1"/>
          <p:nvPr/>
        </p:nvSpPr>
        <p:spPr>
          <a:xfrm>
            <a:off x="3554675" y="1630225"/>
            <a:ext cx="178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548" name="Google Shape;5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6952" y="16797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944" y="1630213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3506" y="1734556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ba6e3df342_0_0"/>
          <p:cNvSpPr txBox="1">
            <a:spLocks noGrp="1"/>
          </p:cNvSpPr>
          <p:nvPr>
            <p:ph type="ctrTitle"/>
          </p:nvPr>
        </p:nvSpPr>
        <p:spPr>
          <a:xfrm>
            <a:off x="209575" y="144700"/>
            <a:ext cx="8520600" cy="9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Canberra Excursion</a:t>
            </a:r>
            <a:endParaRPr b="1"/>
          </a:p>
        </p:txBody>
      </p:sp>
      <p:pic>
        <p:nvPicPr>
          <p:cNvPr id="556" name="Google Shape;556;g2ba6e3df34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225" y="987775"/>
            <a:ext cx="4891550" cy="28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g2ba6e3df342_0_0"/>
          <p:cNvSpPr txBox="1"/>
          <p:nvPr/>
        </p:nvSpPr>
        <p:spPr>
          <a:xfrm>
            <a:off x="390675" y="4242425"/>
            <a:ext cx="8520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</a:rPr>
              <a:t>21- 23 October 2024 (Term 4 Week 2)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125" y="133575"/>
            <a:ext cx="6931600" cy="48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69834b6180_0_7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2024 NAPLAN Assessment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9" name="Google Shape;559;g269834b6180_0_75"/>
          <p:cNvSpPr txBox="1"/>
          <p:nvPr/>
        </p:nvSpPr>
        <p:spPr>
          <a:xfrm>
            <a:off x="830550" y="940275"/>
            <a:ext cx="7559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1" dirty="0">
                <a:solidFill>
                  <a:srgbClr val="434343"/>
                </a:solidFill>
              </a:rPr>
              <a:t>NAPLAN Assessment Online - Year 5 </a:t>
            </a:r>
            <a:r>
              <a:rPr lang="es" sz="2200" b="1">
                <a:solidFill>
                  <a:srgbClr val="434343"/>
                </a:solidFill>
              </a:rPr>
              <a:t>students ONLY</a:t>
            </a:r>
            <a:endParaRPr sz="22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>
                <a:solidFill>
                  <a:srgbClr val="434343"/>
                </a:solidFill>
              </a:rPr>
              <a:t>Assessment Test Window is 9 days: </a:t>
            </a:r>
            <a:endParaRPr sz="1600" b="1" dirty="0">
              <a:solidFill>
                <a:srgbClr val="434343"/>
              </a:solidFill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dirty="0">
                <a:solidFill>
                  <a:srgbClr val="FF9900"/>
                </a:solidFill>
              </a:rPr>
              <a:t>Wednesday 13th March - Monday 25th March 2024</a:t>
            </a:r>
            <a:endParaRPr sz="1600" b="1"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 dirty="0">
                <a:solidFill>
                  <a:srgbClr val="434343"/>
                </a:solidFill>
              </a:rPr>
              <a:t>Students will need to have headphones/earbuds to access the assessments.</a:t>
            </a:r>
            <a:endParaRPr sz="1300" dirty="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560" name="Google Shape;560;g269834b6180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25" y="2103275"/>
            <a:ext cx="4777726" cy="300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ba6e3df342_0_55"/>
          <p:cNvSpPr txBox="1">
            <a:spLocks noGrp="1"/>
          </p:cNvSpPr>
          <p:nvPr>
            <p:ph type="title"/>
          </p:nvPr>
        </p:nvSpPr>
        <p:spPr>
          <a:xfrm>
            <a:off x="311700" y="10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111" b="1">
                <a:solidFill>
                  <a:srgbClr val="FF7C3E"/>
                </a:solidFill>
              </a:rPr>
              <a:t>Year 6 Activities</a:t>
            </a:r>
            <a:endParaRPr sz="3111" b="1">
              <a:solidFill>
                <a:srgbClr val="FF7C3E"/>
              </a:solidFill>
            </a:endParaRPr>
          </a:p>
        </p:txBody>
      </p:sp>
      <p:sp>
        <p:nvSpPr>
          <p:cNvPr id="563" name="Google Shape;563;g2ba6e3df342_0_55"/>
          <p:cNvSpPr txBox="1">
            <a:spLocks noGrp="1"/>
          </p:cNvSpPr>
          <p:nvPr>
            <p:ph type="body" idx="1"/>
          </p:nvPr>
        </p:nvSpPr>
        <p:spPr>
          <a:xfrm>
            <a:off x="181225" y="756825"/>
            <a:ext cx="8832000" cy="42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●"/>
            </a:pPr>
            <a:r>
              <a:rPr lang="es" sz="216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Year 6 Funday</a:t>
            </a:r>
            <a:r>
              <a:rPr lang="es" sz="2160" b="1">
                <a:solidFill>
                  <a:schemeClr val="dk1"/>
                </a:solidFill>
              </a:rPr>
              <a:t> </a:t>
            </a:r>
            <a:r>
              <a:rPr lang="es" sz="2160">
                <a:solidFill>
                  <a:schemeClr val="dk1"/>
                </a:solidFill>
              </a:rPr>
              <a:t>(end of Term 3)</a:t>
            </a:r>
            <a:br>
              <a:rPr lang="es" sz="2160">
                <a:solidFill>
                  <a:schemeClr val="dk1"/>
                </a:solidFill>
              </a:rPr>
            </a:br>
            <a:endParaRPr sz="2160">
              <a:solidFill>
                <a:schemeClr val="dk1"/>
              </a:solidFill>
            </a:endParaRP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●"/>
            </a:pPr>
            <a:r>
              <a:rPr lang="es" sz="216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Year 6 Farewell Parent Committee</a:t>
            </a:r>
            <a:r>
              <a:rPr lang="es" sz="2160" b="1">
                <a:solidFill>
                  <a:schemeClr val="dk1"/>
                </a:solidFill>
              </a:rPr>
              <a:t> </a:t>
            </a:r>
            <a:r>
              <a:rPr lang="es" sz="2160">
                <a:solidFill>
                  <a:schemeClr val="dk1"/>
                </a:solidFill>
              </a:rPr>
              <a:t>(we will meet towards the end of Term 3)</a:t>
            </a:r>
            <a:br>
              <a:rPr lang="es" sz="2160" b="1">
                <a:solidFill>
                  <a:schemeClr val="dk1"/>
                </a:solidFill>
              </a:rPr>
            </a:br>
            <a:endParaRPr sz="2160" b="1">
              <a:solidFill>
                <a:schemeClr val="dk1"/>
              </a:solidFill>
            </a:endParaRP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●"/>
            </a:pPr>
            <a:r>
              <a:rPr lang="es" sz="216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Year 6 Farewell </a:t>
            </a:r>
            <a:r>
              <a:rPr lang="es" sz="2160" b="1">
                <a:solidFill>
                  <a:schemeClr val="dk1"/>
                </a:solidFill>
              </a:rPr>
              <a:t>- Monday 16th December</a:t>
            </a:r>
            <a:br>
              <a:rPr lang="es" sz="2160" b="1">
                <a:solidFill>
                  <a:schemeClr val="dk1"/>
                </a:solidFill>
              </a:rPr>
            </a:br>
            <a:endParaRPr sz="2160" b="1">
              <a:solidFill>
                <a:schemeClr val="dk1"/>
              </a:solidFill>
            </a:endParaRP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●"/>
            </a:pPr>
            <a:r>
              <a:rPr lang="es" sz="216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Jamberoo Excursion </a:t>
            </a:r>
            <a:r>
              <a:rPr lang="es" sz="2160" b="1">
                <a:solidFill>
                  <a:schemeClr val="dk1"/>
                </a:solidFill>
              </a:rPr>
              <a:t>- Tuesday 17th December </a:t>
            </a:r>
            <a:r>
              <a:rPr lang="es" sz="2160">
                <a:solidFill>
                  <a:schemeClr val="dk1"/>
                </a:solidFill>
              </a:rPr>
              <a:t>(we will neet parent helpers)</a:t>
            </a:r>
            <a:br>
              <a:rPr lang="es" sz="2160">
                <a:solidFill>
                  <a:schemeClr val="dk1"/>
                </a:solidFill>
              </a:rPr>
            </a:br>
            <a:endParaRPr sz="2160">
              <a:solidFill>
                <a:schemeClr val="dk1"/>
              </a:solidFill>
            </a:endParaRPr>
          </a:p>
          <a:p>
            <a:pPr marL="457200" lvl="0" indent="-3657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Char char="●"/>
            </a:pPr>
            <a:r>
              <a:rPr lang="es" sz="216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Guard of Honour</a:t>
            </a:r>
            <a:r>
              <a:rPr lang="es" sz="2160" b="1">
                <a:solidFill>
                  <a:schemeClr val="dk1"/>
                </a:solidFill>
              </a:rPr>
              <a:t> - Wednesday 18th December</a:t>
            </a:r>
            <a:endParaRPr sz="216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9"/>
          <p:cNvSpPr txBox="1">
            <a:spLocks noGrp="1"/>
          </p:cNvSpPr>
          <p:nvPr>
            <p:ph type="ctrTitle"/>
          </p:nvPr>
        </p:nvSpPr>
        <p:spPr>
          <a:xfrm>
            <a:off x="414675" y="397650"/>
            <a:ext cx="8055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Protocols for Technology Use @ Oatley Public School</a:t>
            </a:r>
            <a:endParaRPr/>
          </a:p>
        </p:txBody>
      </p:sp>
      <p:sp>
        <p:nvSpPr>
          <p:cNvPr id="569" name="Google Shape;569;p19"/>
          <p:cNvSpPr txBox="1"/>
          <p:nvPr/>
        </p:nvSpPr>
        <p:spPr>
          <a:xfrm>
            <a:off x="352800" y="1296600"/>
            <a:ext cx="84384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3 classes have access to their own iPads.</a:t>
            </a:r>
            <a:endParaRPr sz="2000" b="0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lang="es" sz="20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lang="es" sz="20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sz="2000" b="0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sz="2000" b="0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sz="2000" b="0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Semi Condensed"/>
              <a:buChar char="●"/>
            </a:pPr>
            <a:r>
              <a:rPr lang="es" sz="20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sz="15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grpSp>
        <p:nvGrpSpPr>
          <p:cNvPr id="570" name="Google Shape;570;p19"/>
          <p:cNvGrpSpPr/>
          <p:nvPr/>
        </p:nvGrpSpPr>
        <p:grpSpPr>
          <a:xfrm flipH="1">
            <a:off x="7970035" y="73326"/>
            <a:ext cx="801720" cy="915322"/>
            <a:chOff x="755856" y="1978199"/>
            <a:chExt cx="3078800" cy="2763653"/>
          </a:xfrm>
        </p:grpSpPr>
        <p:sp>
          <p:nvSpPr>
            <p:cNvPr id="571" name="Google Shape;571;p1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bb12cd26ce_0_0"/>
          <p:cNvSpPr txBox="1">
            <a:spLocks noGrp="1"/>
          </p:cNvSpPr>
          <p:nvPr>
            <p:ph type="subTitle" idx="1"/>
          </p:nvPr>
        </p:nvSpPr>
        <p:spPr>
          <a:xfrm flipH="1">
            <a:off x="838506" y="1896138"/>
            <a:ext cx="318150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Alerts and Reminders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Good News Stories</a:t>
            </a:r>
            <a:endParaRPr sz="1400"/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632" name="Google Shape;632;g2bb12cd26ce_0_0"/>
          <p:cNvSpPr txBox="1">
            <a:spLocks noGrp="1"/>
          </p:cNvSpPr>
          <p:nvPr>
            <p:ph type="subTitle" idx="3"/>
          </p:nvPr>
        </p:nvSpPr>
        <p:spPr>
          <a:xfrm flipH="1">
            <a:off x="5080350" y="1742150"/>
            <a:ext cx="3445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All requests for permission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All requests for payment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Teachers can send emails to parents/carers (1 way communication)</a:t>
            </a:r>
            <a:endParaRPr sz="1400"/>
          </a:p>
        </p:txBody>
      </p:sp>
      <p:sp>
        <p:nvSpPr>
          <p:cNvPr id="633" name="Google Shape;633;g2bb12cd26ce_0_0"/>
          <p:cNvSpPr txBox="1">
            <a:spLocks noGrp="1"/>
          </p:cNvSpPr>
          <p:nvPr>
            <p:ph type="subTitle" idx="4"/>
          </p:nvPr>
        </p:nvSpPr>
        <p:spPr>
          <a:xfrm flipH="1">
            <a:off x="5212206" y="12953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/>
              <a:t>School Bytes via Email</a:t>
            </a:r>
            <a:endParaRPr sz="1800"/>
          </a:p>
        </p:txBody>
      </p:sp>
      <p:sp>
        <p:nvSpPr>
          <p:cNvPr id="634" name="Google Shape;634;g2bb12cd26ce_0_0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https://oatley-p.schools.nsw.gov.au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300"/>
              <a:t>School Calendar and more static information</a:t>
            </a:r>
            <a:endParaRPr sz="1300"/>
          </a:p>
        </p:txBody>
      </p:sp>
      <p:sp>
        <p:nvSpPr>
          <p:cNvPr id="635" name="Google Shape;635;g2bb12cd26ce_0_0"/>
          <p:cNvSpPr txBox="1">
            <a:spLocks noGrp="1"/>
          </p:cNvSpPr>
          <p:nvPr>
            <p:ph type="subTitle" idx="6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800"/>
              <a:t>School Website</a:t>
            </a:r>
            <a:endParaRPr sz="1800"/>
          </a:p>
        </p:txBody>
      </p:sp>
      <p:sp>
        <p:nvSpPr>
          <p:cNvPr id="636" name="Google Shape;636;g2bb12cd26ce_0_0"/>
          <p:cNvSpPr txBox="1">
            <a:spLocks noGrp="1"/>
          </p:cNvSpPr>
          <p:nvPr>
            <p:ph type="ctrTitle"/>
          </p:nvPr>
        </p:nvSpPr>
        <p:spPr>
          <a:xfrm>
            <a:off x="414275" y="511650"/>
            <a:ext cx="7708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637" name="Google Shape;637;g2bb12cd26ce_0_0"/>
          <p:cNvSpPr txBox="1"/>
          <p:nvPr/>
        </p:nvSpPr>
        <p:spPr>
          <a:xfrm>
            <a:off x="1585650" y="2815738"/>
            <a:ext cx="59727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Email: oatley-p.school@det.nsw.edu.au</a:t>
            </a:r>
            <a:endParaRPr sz="17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638" name="Google Shape;638;g2bb12cd26ce_0_0"/>
          <p:cNvSpPr txBox="1"/>
          <p:nvPr/>
        </p:nvSpPr>
        <p:spPr>
          <a:xfrm>
            <a:off x="1585650" y="4722325"/>
            <a:ext cx="5972700" cy="47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1" i="0" u="none" strike="noStrike" cap="non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Phone Number: 9580 5519</a:t>
            </a:r>
            <a:endParaRPr sz="19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639" name="Google Shape;639;g2bb12cd26c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500" y="3066713"/>
            <a:ext cx="988649" cy="9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g2bb12cd26c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509" y="1368403"/>
            <a:ext cx="3182387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g2bb12cd26ce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5087" y="1612898"/>
            <a:ext cx="833637" cy="8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g2bb12cd26ce_0_0"/>
          <p:cNvSpPr txBox="1">
            <a:spLocks noGrp="1"/>
          </p:cNvSpPr>
          <p:nvPr>
            <p:ph type="subTitle" idx="4"/>
          </p:nvPr>
        </p:nvSpPr>
        <p:spPr>
          <a:xfrm flipH="1">
            <a:off x="5324581" y="3330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800"/>
              <a:t>School Bytes Parent Portal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</p:txBody>
      </p:sp>
      <p:sp>
        <p:nvSpPr>
          <p:cNvPr id="643" name="Google Shape;643;g2bb12cd26ce_0_0"/>
          <p:cNvSpPr txBox="1"/>
          <p:nvPr/>
        </p:nvSpPr>
        <p:spPr>
          <a:xfrm>
            <a:off x="5212200" y="3529325"/>
            <a:ext cx="3931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rlow Semi Condensed Light"/>
              <a:buChar char="●"/>
            </a:pPr>
            <a:r>
              <a:rPr lang="es" sz="14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Payment and permission</a:t>
            </a:r>
            <a:endParaRPr sz="1400" b="0" i="0" u="none" strike="noStrike" cap="non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</a:pPr>
            <a:r>
              <a:rPr lang="es" sz="14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School Community Calendar</a:t>
            </a:r>
            <a:endParaRPr sz="1400" b="0" i="0" u="none" strike="noStrike" cap="non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</a:pPr>
            <a:r>
              <a:rPr lang="es" sz="14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Absence Notifications</a:t>
            </a:r>
            <a:endParaRPr sz="1400" b="0" i="0" u="none" strike="noStrike" cap="non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</a:pPr>
            <a:r>
              <a:rPr lang="es" sz="1400" b="1" i="0" u="none" strike="noStrike" cap="non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Under development:</a:t>
            </a:r>
            <a:r>
              <a:rPr lang="es" sz="14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1-1 private messaging</a:t>
            </a:r>
            <a:endParaRPr sz="1400" b="0" i="0" u="none" strike="noStrike" cap="non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644" name="Google Shape;644;g2bb12cd26ce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2975" y="1295400"/>
            <a:ext cx="1119423" cy="2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g2bb12cd26ce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0475" y="4532125"/>
            <a:ext cx="1119423" cy="2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bb12cd26ce_0_197"/>
          <p:cNvSpPr txBox="1"/>
          <p:nvPr/>
        </p:nvSpPr>
        <p:spPr>
          <a:xfrm>
            <a:off x="361500" y="1100475"/>
            <a:ext cx="84210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How do I pay for excursions/incursions/PSSA and give permission/notify of my child’s absence?</a:t>
            </a:r>
            <a:endParaRPr sz="22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Permission and payment for any student is completed online via the </a:t>
            </a: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Bytes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system.</a:t>
            </a:r>
            <a:endParaRPr sz="1700" b="0" i="0" u="none" strike="noStrike" cap="non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preferred parent/carer contact for communication will be sent an </a:t>
            </a: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email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from School Bytes, requesting </a:t>
            </a: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permission 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and </a:t>
            </a: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(where applicable). </a:t>
            </a:r>
            <a:endParaRPr sz="1700" b="0" i="0" u="none" strike="noStrike" cap="non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One email per child in each family 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will be sent by the school. For example, if there are three children in one OPS family, the preferred contact will receive 3 separate emails requesting permission and/or payment. One permission form per child in each family needs to be completed.</a:t>
            </a:r>
            <a:endParaRPr sz="1700" b="0" i="0" u="none" strike="noStrike" cap="non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Semi Condensed Light"/>
              <a:buChar char="●"/>
            </a:pP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 </a:t>
            </a: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cut-off date 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for response will always be clearly indicated in your email message and the school administration staff will send at least </a:t>
            </a:r>
            <a:r>
              <a:rPr lang="es" sz="17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one reminder to you via email </a:t>
            </a:r>
            <a: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before the event is effectively ‘closed’ for payment.</a:t>
            </a:r>
            <a:br>
              <a:rPr lang="es" sz="17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endParaRPr sz="18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651" name="Google Shape;651;g2bb12cd26ce_0_197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Community Partnerships @ Oatley Public School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2"/>
          <p:cNvSpPr txBox="1">
            <a:spLocks noGrp="1"/>
          </p:cNvSpPr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657" name="Google Shape;657;p22"/>
          <p:cNvSpPr txBox="1"/>
          <p:nvPr/>
        </p:nvSpPr>
        <p:spPr>
          <a:xfrm>
            <a:off x="361500" y="1100475"/>
            <a:ext cx="84210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lang="e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https://oatley-p.schools.nsw.gov.au/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</a:pPr>
            <a:r>
              <a:rPr lang="es" sz="22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sz="2200" b="0" i="0" u="none" strike="noStrike" cap="non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lang="es" sz="22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sz="2200" b="0" i="0" u="none" strike="noStrike" cap="non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 Light"/>
              <a:buChar char="●"/>
            </a:pPr>
            <a:r>
              <a:rPr lang="es" sz="1800" b="0" i="0" u="none" strike="noStrike" cap="non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sz="18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lang="es" sz="22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sz="2200" b="0" i="0" u="none" strike="noStrike" cap="non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 Light"/>
              <a:buChar char="●"/>
            </a:pPr>
            <a:r>
              <a:rPr lang="es" sz="2200" b="0" i="0" u="none" strike="noStrike" cap="non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sz="12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658" name="Google Shape;65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5600" y="111838"/>
            <a:ext cx="988649" cy="9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3"/>
          <p:cNvSpPr txBox="1">
            <a:spLocks noGrp="1"/>
          </p:cNvSpPr>
          <p:nvPr>
            <p:ph type="ctrTitle"/>
          </p:nvPr>
        </p:nvSpPr>
        <p:spPr>
          <a:xfrm>
            <a:off x="532475" y="1803700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s"/>
              <a:t>Questions</a:t>
            </a:r>
            <a:endParaRPr/>
          </a:p>
        </p:txBody>
      </p:sp>
      <p:sp>
        <p:nvSpPr>
          <p:cNvPr id="664" name="Google Shape;664;p23"/>
          <p:cNvSpPr txBox="1"/>
          <p:nvPr/>
        </p:nvSpPr>
        <p:spPr>
          <a:xfrm>
            <a:off x="5559775" y="725750"/>
            <a:ext cx="19833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?</a:t>
            </a:r>
            <a:endParaRPr sz="200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4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grpSp>
        <p:nvGrpSpPr>
          <p:cNvPr id="670" name="Google Shape;670;p24"/>
          <p:cNvGrpSpPr/>
          <p:nvPr/>
        </p:nvGrpSpPr>
        <p:grpSpPr>
          <a:xfrm>
            <a:off x="2998924" y="457263"/>
            <a:ext cx="5388653" cy="4159625"/>
            <a:chOff x="2998924" y="144238"/>
            <a:chExt cx="5388653" cy="4159625"/>
          </a:xfrm>
        </p:grpSpPr>
        <p:grpSp>
          <p:nvGrpSpPr>
            <p:cNvPr id="671" name="Google Shape;671;p24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672" name="Google Shape;672;p24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4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4" name="Google Shape;674;p24"/>
              <p:cNvGrpSpPr/>
              <p:nvPr/>
            </p:nvGrpSpPr>
            <p:grpSpPr>
              <a:xfrm>
                <a:off x="6195912" y="491938"/>
                <a:ext cx="2266540" cy="3776437"/>
                <a:chOff x="5784087" y="540000"/>
                <a:chExt cx="2266540" cy="3776437"/>
              </a:xfrm>
            </p:grpSpPr>
            <p:sp>
              <p:nvSpPr>
                <p:cNvPr id="675" name="Google Shape;675;p24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7" name="Google Shape;677;p24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4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4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4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4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4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4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4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4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4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4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4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4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4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4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4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4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4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4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4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4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4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4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4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4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4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4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4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4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4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4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4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4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4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4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4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4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4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4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4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4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4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4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4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4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4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4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4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4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4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4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4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4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4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4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4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4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4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4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4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4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4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4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4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4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4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4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4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4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4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4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4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4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4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4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4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4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4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4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24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4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4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4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4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7" name="Google Shape;827;p24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828" name="Google Shape;828;p24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24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24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24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24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24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24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24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24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24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24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24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24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24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24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24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24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24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24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24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24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24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24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24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24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24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24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24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24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24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24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9" name="Google Shape;859;p24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24"/>
            <p:cNvGrpSpPr/>
            <p:nvPr/>
          </p:nvGrpSpPr>
          <p:grpSpPr>
            <a:xfrm>
              <a:off x="2998924" y="913577"/>
              <a:ext cx="1882499" cy="1541691"/>
              <a:chOff x="2998924" y="913577"/>
              <a:chExt cx="1882499" cy="1541691"/>
            </a:xfrm>
          </p:grpSpPr>
          <p:sp>
            <p:nvSpPr>
              <p:cNvPr id="862" name="Google Shape;862;p24"/>
              <p:cNvSpPr/>
              <p:nvPr/>
            </p:nvSpPr>
            <p:spPr>
              <a:xfrm>
                <a:off x="2998926" y="913577"/>
                <a:ext cx="1882497" cy="1470397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4"/>
              <p:cNvSpPr txBox="1"/>
              <p:nvPr/>
            </p:nvSpPr>
            <p:spPr>
              <a:xfrm rot="-378856">
                <a:off x="3063105" y="1138695"/>
                <a:ext cx="1391139" cy="1243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es" sz="1300" b="0" i="0" u="none" strike="noStrike" cap="none">
                    <a:solidFill>
                      <a:srgbClr val="434343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Looking forward to working in partnership with you.</a:t>
                </a:r>
                <a:endParaRPr sz="1300" b="0" i="0" u="none" strike="noStrike" cap="none">
                  <a:solidFill>
                    <a:srgbClr val="434343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864" name="Google Shape;864;p24"/>
          <p:cNvSpPr txBox="1">
            <a:spLocks noGrp="1"/>
          </p:cNvSpPr>
          <p:nvPr>
            <p:ph type="ctrTitle"/>
          </p:nvPr>
        </p:nvSpPr>
        <p:spPr>
          <a:xfrm>
            <a:off x="780300" y="2858650"/>
            <a:ext cx="27183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900"/>
              <a:t>THANK YOU!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"/>
          <p:cNvSpPr txBox="1">
            <a:spLocks noGrp="1"/>
          </p:cNvSpPr>
          <p:nvPr>
            <p:ph type="ctrTitle"/>
          </p:nvPr>
        </p:nvSpPr>
        <p:spPr>
          <a:xfrm>
            <a:off x="529000" y="397650"/>
            <a:ext cx="7941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About your child</a:t>
            </a:r>
            <a:endParaRPr sz="3200"/>
          </a:p>
        </p:txBody>
      </p:sp>
      <p:sp>
        <p:nvSpPr>
          <p:cNvPr id="403" name="Google Shape;403;p3"/>
          <p:cNvSpPr txBox="1">
            <a:spLocks noGrp="1"/>
          </p:cNvSpPr>
          <p:nvPr>
            <p:ph type="subTitle" idx="1"/>
          </p:nvPr>
        </p:nvSpPr>
        <p:spPr>
          <a:xfrm flipH="1">
            <a:off x="3667161" y="2474439"/>
            <a:ext cx="1742400" cy="1969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s"/>
            </a:br>
            <a:r>
              <a:rPr lang="es" sz="2000"/>
              <a:t>Write something </a:t>
            </a:r>
            <a:r>
              <a:rPr lang="es" sz="20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us to know</a:t>
            </a:r>
            <a:r>
              <a:rPr lang="es" sz="2000"/>
              <a:t> about your child</a:t>
            </a:r>
            <a:endParaRPr sz="2000"/>
          </a:p>
        </p:txBody>
      </p:sp>
      <p:sp>
        <p:nvSpPr>
          <p:cNvPr id="404" name="Google Shape;404;p3"/>
          <p:cNvSpPr txBox="1">
            <a:spLocks noGrp="1"/>
          </p:cNvSpPr>
          <p:nvPr>
            <p:ph type="subTitle" idx="2"/>
          </p:nvPr>
        </p:nvSpPr>
        <p:spPr>
          <a:xfrm flipH="1">
            <a:off x="3351749" y="1703562"/>
            <a:ext cx="2440500" cy="5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000"/>
              <a:t>Blue Post-it Note</a:t>
            </a:r>
            <a:endParaRPr sz="2000"/>
          </a:p>
        </p:txBody>
      </p:sp>
      <p:sp>
        <p:nvSpPr>
          <p:cNvPr id="405" name="Google Shape;405;p3"/>
          <p:cNvSpPr txBox="1">
            <a:spLocks noGrp="1"/>
          </p:cNvSpPr>
          <p:nvPr>
            <p:ph type="subTitle" idx="3"/>
          </p:nvPr>
        </p:nvSpPr>
        <p:spPr>
          <a:xfrm flipH="1">
            <a:off x="6607174" y="2571750"/>
            <a:ext cx="1742400" cy="1293300"/>
          </a:xfrm>
          <a:prstGeom prst="rect">
            <a:avLst/>
          </a:prstGeom>
          <a:solidFill>
            <a:srgbClr val="FF53C6"/>
          </a:solidFill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/>
              <a:t>Write a </a:t>
            </a:r>
            <a:r>
              <a:rPr lang="es" sz="20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lang="es" sz="2000"/>
              <a:t> for your child this year</a:t>
            </a:r>
            <a:endParaRPr sz="2000"/>
          </a:p>
        </p:txBody>
      </p:sp>
      <p:sp>
        <p:nvSpPr>
          <p:cNvPr id="406" name="Google Shape;406;p3"/>
          <p:cNvSpPr txBox="1">
            <a:spLocks noGrp="1"/>
          </p:cNvSpPr>
          <p:nvPr>
            <p:ph type="subTitle" idx="4"/>
          </p:nvPr>
        </p:nvSpPr>
        <p:spPr>
          <a:xfrm flipH="1">
            <a:off x="6258124" y="1703587"/>
            <a:ext cx="2440500" cy="5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900"/>
              <a:t>Yellow Post-it Note</a:t>
            </a:r>
            <a:endParaRPr sz="1900"/>
          </a:p>
        </p:txBody>
      </p:sp>
      <p:sp>
        <p:nvSpPr>
          <p:cNvPr id="407" name="Google Shape;407;p3"/>
          <p:cNvSpPr txBox="1"/>
          <p:nvPr/>
        </p:nvSpPr>
        <p:spPr>
          <a:xfrm>
            <a:off x="372675" y="1255025"/>
            <a:ext cx="25131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sz="20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AutoNum type="arabicPeriod"/>
            </a:pPr>
            <a:r>
              <a:rPr lang="es" sz="1700" b="0" i="0" u="none" strike="noStrike" cap="non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Collect 2 different colour Post-it notes </a:t>
            </a:r>
            <a:endParaRPr sz="17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None/>
            </a:pPr>
            <a:endParaRPr sz="17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AutoNum type="arabicPeriod"/>
            </a:pPr>
            <a:r>
              <a:rPr lang="es" sz="1700" b="0" i="0" u="none" strike="noStrike" cap="non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you want us to know about your child and a goal for them this year</a:t>
            </a:r>
            <a:endParaRPr sz="17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Barlow Semi Condensed"/>
              <a:buNone/>
            </a:pPr>
            <a:endParaRPr sz="17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arlow Semi Condensed"/>
              <a:buAutoNum type="arabicPeriod"/>
            </a:pPr>
            <a:r>
              <a:rPr lang="es" sz="1700" b="0" i="0" u="none" strike="noStrike" cap="non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Place your post-it notes on the whiteboard</a:t>
            </a:r>
            <a:endParaRPr sz="1700" b="0" i="0" u="none" strike="noStrike" cap="non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 txBox="1">
            <a:spLocks noGrp="1"/>
          </p:cNvSpPr>
          <p:nvPr>
            <p:ph type="ctrTitle"/>
          </p:nvPr>
        </p:nvSpPr>
        <p:spPr>
          <a:xfrm>
            <a:off x="430825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Stage 3 2024</a:t>
            </a:r>
            <a:endParaRPr sz="3200"/>
          </a:p>
        </p:txBody>
      </p:sp>
      <p:sp>
        <p:nvSpPr>
          <p:cNvPr id="422" name="Google Shape;422;p5"/>
          <p:cNvSpPr txBox="1">
            <a:spLocks noGrp="1"/>
          </p:cNvSpPr>
          <p:nvPr>
            <p:ph type="subTitle" idx="4294967295"/>
          </p:nvPr>
        </p:nvSpPr>
        <p:spPr>
          <a:xfrm flipH="1">
            <a:off x="430899" y="1275350"/>
            <a:ext cx="8004263" cy="3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lang="es" sz="2800" b="1" i="0" u="none" strike="noStrike" cap="none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There are four Stage 3 classes this year:</a:t>
            </a:r>
            <a:br>
              <a:rPr lang="es" sz="2800" b="1" i="0" u="none" strike="noStrike" cap="none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endParaRPr sz="2800" b="1" i="0" u="none" strike="noStrike" cap="none" dirty="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lang="es" sz="2800" b="1" i="0" u="none" strike="noStrike" cap="none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5P</a:t>
            </a:r>
            <a:r>
              <a:rPr lang="es" sz="2800" b="0" i="0" u="none" strike="noStrike" cap="none" dirty="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Prenzel)			           		</a:t>
            </a:r>
            <a:r>
              <a:rPr lang="es" sz="2800" dirty="0"/>
              <a:t>     </a:t>
            </a:r>
            <a:r>
              <a:rPr lang="es" sz="2800" b="0" i="0" u="none" strike="noStrike" cap="none" dirty="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r>
              <a:rPr lang="es" sz="2800" b="1" i="0" u="none" strike="noStrike" cap="none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5H</a:t>
            </a:r>
            <a:r>
              <a:rPr lang="es" sz="2800" b="0" i="0" u="none" strike="noStrike" cap="none" dirty="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Hogan )</a:t>
            </a:r>
            <a:endParaRPr sz="2800" b="0" i="0" u="none" strike="noStrike" cap="none" dirty="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r>
              <a:rPr lang="es" sz="2800" b="1" i="0" u="none" strike="noStrike" cap="none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6G</a:t>
            </a:r>
            <a:r>
              <a:rPr lang="es" sz="2800" b="0" i="0" u="none" strike="noStrike" cap="none" dirty="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Gadaleta &amp; Mrs Wilson)		</a:t>
            </a:r>
            <a:r>
              <a:rPr lang="es" sz="2800" b="1" i="0" u="none" strike="noStrike" cap="none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6D</a:t>
            </a:r>
            <a:r>
              <a:rPr lang="es" sz="2800" b="0" i="0" u="none" strike="noStrike" cap="none" dirty="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Dodd)</a:t>
            </a:r>
            <a:endParaRPr sz="2800" b="0" i="0" u="none" strike="noStrike" cap="none" dirty="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endParaRPr sz="1000" b="0" i="0" u="none" strike="noStrike" cap="none" dirty="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"/>
          <p:cNvSpPr txBox="1">
            <a:spLocks noGrp="1"/>
          </p:cNvSpPr>
          <p:nvPr>
            <p:ph type="ctrTitle"/>
          </p:nvPr>
        </p:nvSpPr>
        <p:spPr>
          <a:xfrm>
            <a:off x="40950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Who Supports Us?</a:t>
            </a:r>
            <a:endParaRPr sz="3200"/>
          </a:p>
        </p:txBody>
      </p:sp>
      <p:sp>
        <p:nvSpPr>
          <p:cNvPr id="428" name="Google Shape;428;p6"/>
          <p:cNvSpPr txBox="1">
            <a:spLocks noGrp="1"/>
          </p:cNvSpPr>
          <p:nvPr>
            <p:ph type="subTitle" idx="1"/>
          </p:nvPr>
        </p:nvSpPr>
        <p:spPr>
          <a:xfrm flipH="1">
            <a:off x="838506" y="1951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Adams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29" name="Google Shape;429;p6"/>
          <p:cNvSpPr txBox="1">
            <a:spLocks noGrp="1"/>
          </p:cNvSpPr>
          <p:nvPr>
            <p:ph type="subTitle" idx="2"/>
          </p:nvPr>
        </p:nvSpPr>
        <p:spPr>
          <a:xfrm flipH="1">
            <a:off x="838506" y="13793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200"/>
              <a:t>Library</a:t>
            </a:r>
            <a:endParaRPr sz="2200"/>
          </a:p>
        </p:txBody>
      </p:sp>
      <p:sp>
        <p:nvSpPr>
          <p:cNvPr id="430" name="Google Shape;430;p6"/>
          <p:cNvSpPr txBox="1">
            <a:spLocks noGrp="1"/>
          </p:cNvSpPr>
          <p:nvPr>
            <p:ph type="subTitle" idx="3"/>
          </p:nvPr>
        </p:nvSpPr>
        <p:spPr>
          <a:xfrm flipH="1">
            <a:off x="5195056" y="21260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Ms Johnstone (Signora)</a:t>
            </a:r>
            <a:endParaRPr sz="24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31" name="Google Shape;431;p6"/>
          <p:cNvSpPr txBox="1">
            <a:spLocks noGrp="1"/>
          </p:cNvSpPr>
          <p:nvPr>
            <p:ph type="subTitle" idx="4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100"/>
              <a:t>Community Languages (Italian)</a:t>
            </a:r>
            <a:endParaRPr sz="2100"/>
          </a:p>
        </p:txBody>
      </p:sp>
      <p:sp>
        <p:nvSpPr>
          <p:cNvPr id="432" name="Google Shape;432;p6"/>
          <p:cNvSpPr txBox="1">
            <a:spLocks noGrp="1"/>
          </p:cNvSpPr>
          <p:nvPr>
            <p:ph type="subTitle" idx="6"/>
          </p:nvPr>
        </p:nvSpPr>
        <p:spPr>
          <a:xfrm flipH="1">
            <a:off x="838506" y="33769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2200"/>
              <a:t>Curriculum Reform</a:t>
            </a:r>
            <a:endParaRPr sz="1800"/>
          </a:p>
        </p:txBody>
      </p:sp>
      <p:sp>
        <p:nvSpPr>
          <p:cNvPr id="433" name="Google Shape;433;p6"/>
          <p:cNvSpPr txBox="1">
            <a:spLocks noGrp="1"/>
          </p:cNvSpPr>
          <p:nvPr>
            <p:ph type="subTitle" idx="5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34" name="Google Shape;434;p6" descr="A group of people putting their fists toget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8747" y="3273680"/>
            <a:ext cx="2074304" cy="137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"/>
          <p:cNvSpPr txBox="1">
            <a:spLocks noGrp="1"/>
          </p:cNvSpPr>
          <p:nvPr>
            <p:ph type="ctrTitle"/>
          </p:nvPr>
        </p:nvSpPr>
        <p:spPr>
          <a:xfrm>
            <a:off x="431300" y="408550"/>
            <a:ext cx="8311048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Homework- Due on Thursday, redistributed Friday</a:t>
            </a:r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subTitle" idx="1"/>
          </p:nvPr>
        </p:nvSpPr>
        <p:spPr>
          <a:xfrm flipH="1">
            <a:off x="503581" y="1862043"/>
            <a:ext cx="6709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8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Term 1 homework consists of 3 components:</a:t>
            </a:r>
            <a:br>
              <a:rPr lang="es" sz="2800" b="1">
                <a:latin typeface="Barlow Semi Condensed"/>
                <a:ea typeface="Barlow Semi Condensed"/>
                <a:cs typeface="Barlow Semi Condensed"/>
                <a:sym typeface="Barlow Semi Condensed"/>
              </a:rPr>
            </a:br>
            <a:endParaRPr sz="28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s" sz="2400" b="1"/>
              <a:t>Reading Comprehension – related to our novel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s" sz="2400" b="1"/>
              <a:t>Maths (differentiated tasks)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s" sz="2400" b="1"/>
              <a:t>Home Reading</a:t>
            </a:r>
            <a:endParaRPr/>
          </a:p>
        </p:txBody>
      </p:sp>
      <p:pic>
        <p:nvPicPr>
          <p:cNvPr id="441" name="Google Shape;4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73" y="2660867"/>
            <a:ext cx="2209744" cy="91639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2" name="Google Shape;4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579" y="3632900"/>
            <a:ext cx="2191251" cy="91639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3" name="Google Shape;44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6317" y="3068387"/>
            <a:ext cx="1861805" cy="153639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ctrTitle"/>
          </p:nvPr>
        </p:nvSpPr>
        <p:spPr>
          <a:xfrm>
            <a:off x="436875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sz="3200"/>
              <a:t>Key Days to Remember</a:t>
            </a:r>
            <a:endParaRPr sz="3200"/>
          </a:p>
        </p:txBody>
      </p:sp>
      <p:sp>
        <p:nvSpPr>
          <p:cNvPr id="449" name="Google Shape;449;p8"/>
          <p:cNvSpPr txBox="1">
            <a:spLocks noGrp="1"/>
          </p:cNvSpPr>
          <p:nvPr>
            <p:ph type="subTitle" idx="1"/>
          </p:nvPr>
        </p:nvSpPr>
        <p:spPr>
          <a:xfrm flipH="1">
            <a:off x="495500" y="1457775"/>
            <a:ext cx="40254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Monday</a:t>
            </a:r>
            <a:endParaRPr sz="2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Got Game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Wednesday</a:t>
            </a:r>
            <a:endParaRPr sz="2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Scripture:</a:t>
            </a:r>
            <a:r>
              <a:rPr lang="es" sz="2400">
                <a:latin typeface="Arial"/>
                <a:ea typeface="Arial"/>
                <a:cs typeface="Arial"/>
                <a:sym typeface="Arial"/>
              </a:rPr>
              <a:t> 9:50am-10.20am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latin typeface="Barlow Semi Condensed"/>
                <a:ea typeface="Barlow Semi Condensed"/>
                <a:cs typeface="Barlow Semi Condensed"/>
                <a:sym typeface="Barlow Semi Condensed"/>
              </a:rPr>
              <a:t>(Protestant, Catholic, Greek Orthodox, Ethics and Non-Scripture)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Italian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"/>
          <p:cNvSpPr txBox="1">
            <a:spLocks noGrp="1"/>
          </p:cNvSpPr>
          <p:nvPr>
            <p:ph type="subTitle" idx="1"/>
          </p:nvPr>
        </p:nvSpPr>
        <p:spPr>
          <a:xfrm flipH="1">
            <a:off x="4694775" y="1426225"/>
            <a:ext cx="40254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Thursday</a:t>
            </a:r>
            <a:endParaRPr sz="28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latin typeface="Arial"/>
                <a:ea typeface="Arial"/>
                <a:cs typeface="Arial"/>
                <a:sym typeface="Arial"/>
              </a:rPr>
              <a:t>Library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Friday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Sport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90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51" name="Google Shape;4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9430">
            <a:off x="6709579" y="89555"/>
            <a:ext cx="2164567" cy="174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"/>
          <p:cNvSpPr txBox="1">
            <a:spLocks noGrp="1"/>
          </p:cNvSpPr>
          <p:nvPr>
            <p:ph type="ctrTitle"/>
          </p:nvPr>
        </p:nvSpPr>
        <p:spPr>
          <a:xfrm>
            <a:off x="429800" y="40472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Food at School </a:t>
            </a:r>
            <a:endParaRPr/>
          </a:p>
        </p:txBody>
      </p:sp>
      <p:sp>
        <p:nvSpPr>
          <p:cNvPr id="457" name="Google Shape;457;p9"/>
          <p:cNvSpPr txBox="1">
            <a:spLocks noGrp="1"/>
          </p:cNvSpPr>
          <p:nvPr>
            <p:ph type="subTitle" idx="1"/>
          </p:nvPr>
        </p:nvSpPr>
        <p:spPr>
          <a:xfrm flipH="1">
            <a:off x="429775" y="1964975"/>
            <a:ext cx="3848400" cy="24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The school canteen is open Monday - Thursday (inclusive).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100"/>
              <a:t>All lunch orders must be ordered via Flexischools.</a:t>
            </a:r>
            <a:endParaRPr sz="2100"/>
          </a:p>
        </p:txBody>
      </p:sp>
      <p:sp>
        <p:nvSpPr>
          <p:cNvPr id="458" name="Google Shape;458;p9"/>
          <p:cNvSpPr txBox="1">
            <a:spLocks noGrp="1"/>
          </p:cNvSpPr>
          <p:nvPr>
            <p:ph type="subTitle" idx="2"/>
          </p:nvPr>
        </p:nvSpPr>
        <p:spPr>
          <a:xfrm flipH="1">
            <a:off x="895306" y="136425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Canteen</a:t>
            </a:r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4"/>
          </p:nvPr>
        </p:nvSpPr>
        <p:spPr>
          <a:xfrm flipH="1">
            <a:off x="5145531" y="1335950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Birthdays</a:t>
            </a:r>
            <a:endParaRPr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1"/>
          </p:nvPr>
        </p:nvSpPr>
        <p:spPr>
          <a:xfrm flipH="1">
            <a:off x="4814225" y="1857000"/>
            <a:ext cx="3969300" cy="24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2200"/>
              <a:t>We welcome birthday treats on your child’s special day. We ask that all birthday treats are individually portioned and packed ready to hand out e.g. cupcakes, lolly bags etc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200"/>
          </a:p>
        </p:txBody>
      </p:sp>
      <p:sp>
        <p:nvSpPr>
          <p:cNvPr id="461" name="Google Shape;461;p9"/>
          <p:cNvSpPr txBox="1">
            <a:spLocks noGrp="1"/>
          </p:cNvSpPr>
          <p:nvPr>
            <p:ph type="subTitle" idx="1"/>
          </p:nvPr>
        </p:nvSpPr>
        <p:spPr>
          <a:xfrm flipH="1">
            <a:off x="895300" y="4272000"/>
            <a:ext cx="77895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6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</a:t>
            </a:r>
            <a:r>
              <a:rPr lang="es" sz="1600"/>
              <a:t>due to an increase in students with severe allergies we ask that you please be mindful when packing lunches and incorporate foods that do not contain nuts.  </a:t>
            </a:r>
            <a:endParaRPr sz="1600"/>
          </a:p>
        </p:txBody>
      </p:sp>
      <p:pic>
        <p:nvPicPr>
          <p:cNvPr id="462" name="Google Shape;4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1500" y="239700"/>
            <a:ext cx="1424025" cy="14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951" y="3644125"/>
            <a:ext cx="945200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0"/>
          <p:cNvSpPr txBox="1">
            <a:spLocks noGrp="1"/>
          </p:cNvSpPr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Our OPS Expectations</a:t>
            </a:r>
            <a:endParaRPr/>
          </a:p>
        </p:txBody>
      </p:sp>
      <p:sp>
        <p:nvSpPr>
          <p:cNvPr id="469" name="Google Shape;469;p10"/>
          <p:cNvSpPr txBox="1">
            <a:spLocks noGrp="1"/>
          </p:cNvSpPr>
          <p:nvPr>
            <p:ph type="subTitle" idx="1"/>
          </p:nvPr>
        </p:nvSpPr>
        <p:spPr>
          <a:xfrm flipH="1">
            <a:off x="4069297" y="1297675"/>
            <a:ext cx="44493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/>
              <a:t> </a:t>
            </a:r>
            <a:endParaRPr/>
          </a:p>
        </p:txBody>
      </p:sp>
      <p:sp>
        <p:nvSpPr>
          <p:cNvPr id="470" name="Google Shape;470;p10"/>
          <p:cNvSpPr txBox="1">
            <a:spLocks noGrp="1"/>
          </p:cNvSpPr>
          <p:nvPr>
            <p:ph type="subTitle" idx="2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Safe</a:t>
            </a:r>
            <a:endParaRPr sz="15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Respectful</a:t>
            </a:r>
            <a:endParaRPr sz="15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a Learner</a:t>
            </a:r>
            <a:r>
              <a:rPr lang="e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5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471" name="Google Shape;4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022" y="1057035"/>
            <a:ext cx="2829022" cy="39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827" y="-5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1218</Words>
  <Application>Microsoft Office PowerPoint</Application>
  <PresentationFormat>On-screen Show (16:9)</PresentationFormat>
  <Paragraphs>162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Barlow Semi Condensed</vt:lpstr>
      <vt:lpstr>Barlow</vt:lpstr>
      <vt:lpstr>Barlow Condensed Medium</vt:lpstr>
      <vt:lpstr>Barlow Condensed</vt:lpstr>
      <vt:lpstr>Fira Sans Extra Condensed</vt:lpstr>
      <vt:lpstr>Public Sans</vt:lpstr>
      <vt:lpstr>Anton</vt:lpstr>
      <vt:lpstr>Century Gothic</vt:lpstr>
      <vt:lpstr>Barlow Semi Condensed Light</vt:lpstr>
      <vt:lpstr>Barlow Semi Condensed Medium</vt:lpstr>
      <vt:lpstr>Comic Sans MS</vt:lpstr>
      <vt:lpstr>Noto Sans Symbols</vt:lpstr>
      <vt:lpstr>Arial</vt:lpstr>
      <vt:lpstr>Calibri</vt:lpstr>
      <vt:lpstr>Barlow Medium</vt:lpstr>
      <vt:lpstr>Denk One</vt:lpstr>
      <vt:lpstr>Language School Newsletter By Slidesgo</vt:lpstr>
      <vt:lpstr>Simple Light</vt:lpstr>
      <vt:lpstr>Welcome to Stage 3    </vt:lpstr>
      <vt:lpstr>PowerPoint Presentation</vt:lpstr>
      <vt:lpstr>About your child</vt:lpstr>
      <vt:lpstr>Stage 3 2024</vt:lpstr>
      <vt:lpstr>Who Supports Us?</vt:lpstr>
      <vt:lpstr>Homework- Due on Thursday, redistributed Friday</vt:lpstr>
      <vt:lpstr>Key Days to Remember</vt:lpstr>
      <vt:lpstr>Food at School </vt:lpstr>
      <vt:lpstr>Our OPS Expectations</vt:lpstr>
      <vt:lpstr>Positive Behaviour for Learning</vt:lpstr>
      <vt:lpstr>Minor and Major Incidents</vt:lpstr>
      <vt:lpstr>Student Wellbeing Focus</vt:lpstr>
      <vt:lpstr>Learning Disposition Wheel</vt:lpstr>
      <vt:lpstr>Curriculum Reform</vt:lpstr>
      <vt:lpstr>Learning in Stage 3 - Key Learning Areas (Semester 1)</vt:lpstr>
      <vt:lpstr>PowerPoint Presentation</vt:lpstr>
      <vt:lpstr>PowerPoint Presentation</vt:lpstr>
      <vt:lpstr>Learning in Stage 3 - Key Learning Areas</vt:lpstr>
      <vt:lpstr>Canberra Excursion</vt:lpstr>
      <vt:lpstr>2024 NAPLAN Assessment</vt:lpstr>
      <vt:lpstr>Year 6 Activities</vt:lpstr>
      <vt:lpstr>Protocols for Technology Use @ Oatley Public School</vt:lpstr>
      <vt:lpstr>Community Partnerships @ Oatley Public School</vt:lpstr>
      <vt:lpstr>Community Partnerships @ Oatley Public School</vt:lpstr>
      <vt:lpstr>Community Partnerships @ Oatley Public School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6    </dc:title>
  <dc:creator>Amy Downs Tuck</dc:creator>
  <cp:lastModifiedBy>Vincent Lao</cp:lastModifiedBy>
  <cp:revision>2</cp:revision>
  <dcterms:modified xsi:type="dcterms:W3CDTF">2024-02-22T02:45:00Z</dcterms:modified>
</cp:coreProperties>
</file>