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9" r:id="rId4"/>
    <p:sldId id="278" r:id="rId5"/>
    <p:sldId id="279" r:id="rId6"/>
    <p:sldId id="262" r:id="rId7"/>
    <p:sldId id="270" r:id="rId8"/>
    <p:sldId id="272" r:id="rId9"/>
    <p:sldId id="273" r:id="rId10"/>
    <p:sldId id="274" r:id="rId11"/>
    <p:sldId id="282" r:id="rId12"/>
    <p:sldId id="275" r:id="rId13"/>
    <p:sldId id="277" r:id="rId14"/>
    <p:sldId id="276" r:id="rId15"/>
    <p:sldId id="281" r:id="rId16"/>
    <p:sldId id="266" r:id="rId17"/>
    <p:sldId id="267" r:id="rId18"/>
    <p:sldId id="268" r:id="rId19"/>
  </p:sldIdLst>
  <p:sldSz cx="12192000" cy="6858000"/>
  <p:notesSz cx="6865938" cy="9540875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172" autoAdjust="0"/>
  </p:normalViewPr>
  <p:slideViewPr>
    <p:cSldViewPr snapToGrid="0">
      <p:cViewPr varScale="1">
        <p:scale>
          <a:sx n="95" d="100"/>
          <a:sy n="95" d="100"/>
        </p:scale>
        <p:origin x="11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93FB4A6C-B2DD-4948-995D-FED182BE8970}" type="datetimeFigureOut">
              <a:rPr lang="en-AU" smtClean="0"/>
              <a:pPr/>
              <a:t>4/03/2019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452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93937FB5-6FAC-4AD4-AD56-6E0215BBB66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5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7FB5-6FAC-4AD4-AD56-6E0215BBB667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3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7FB5-6FAC-4AD4-AD56-6E0215BBB667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77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7FB5-6FAC-4AD4-AD56-6E0215BBB667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9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7FB5-6FAC-4AD4-AD56-6E0215BBB667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96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7FB5-6FAC-4AD4-AD56-6E0215BBB667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91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7FB5-6FAC-4AD4-AD56-6E0215BBB667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677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7FB5-6FAC-4AD4-AD56-6E0215BBB667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654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7FB5-6FAC-4AD4-AD56-6E0215BBB667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74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7FB5-6FAC-4AD4-AD56-6E0215BBB667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52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ED8E5B-0D98-4FE1-9B26-D1041E3A89F9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485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6011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097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905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1530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7891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6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06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9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92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5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46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60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C4D3C1-679D-44D8-8A9C-D402CE4EF569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8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yllabus.nesa.nsw.edu.au/glossary/eng/full-stop/?ajax" TargetMode="External"/><Relationship Id="rId3" Type="http://schemas.openxmlformats.org/officeDocument/2006/relationships/hyperlink" Target="https://syllabus.nesa.nsw.edu.au/glossary/eng/language-features/?ajax" TargetMode="External"/><Relationship Id="rId7" Type="http://schemas.openxmlformats.org/officeDocument/2006/relationships/hyperlink" Target="https://syllabus.nesa.nsw.edu.au/glossary/eng/connective/?ajax" TargetMode="External"/><Relationship Id="rId2" Type="http://schemas.openxmlformats.org/officeDocument/2006/relationships/hyperlink" Target="https://syllabus.nesa.nsw.edu.au/glossary/eng/text-structure/?aja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yllabus.nesa.nsw.edu.au/glossary/eng/purpose/?ajax" TargetMode="External"/><Relationship Id="rId11" Type="http://schemas.openxmlformats.org/officeDocument/2006/relationships/hyperlink" Target="https://syllabus.nesa.nsw.edu.au/glossary/hst/significance/?ajax" TargetMode="External"/><Relationship Id="rId5" Type="http://schemas.openxmlformats.org/officeDocument/2006/relationships/hyperlink" Target="https://syllabus.nesa.nsw.edu.au/glossary/eng/audience/?ajax" TargetMode="External"/><Relationship Id="rId10" Type="http://schemas.openxmlformats.org/officeDocument/2006/relationships/hyperlink" Target="https://syllabus.nesa.nsw.edu.au/glossary/eng/exclamation-mark/?ajax" TargetMode="External"/><Relationship Id="rId4" Type="http://schemas.openxmlformats.org/officeDocument/2006/relationships/hyperlink" Target="https://syllabus.nesa.nsw.edu.au/glossary/eng/multimodal/?ajax" TargetMode="External"/><Relationship Id="rId9" Type="http://schemas.openxmlformats.org/officeDocument/2006/relationships/hyperlink" Target="https://syllabus.nesa.nsw.edu.au/glossary/eng/question-mark/?aja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585732"/>
            <a:ext cx="6815669" cy="2500131"/>
          </a:xfrm>
        </p:spPr>
        <p:txBody>
          <a:bodyPr/>
          <a:lstStyle/>
          <a:p>
            <a:r>
              <a:rPr lang="en-AU" sz="6600" dirty="0">
                <a:latin typeface="Bahnschrift SemiLight" panose="020B0502040204020203" pitchFamily="34" charset="0"/>
              </a:rPr>
              <a:t>Meet the Teacher</a:t>
            </a:r>
            <a:br>
              <a:rPr lang="en-AU" sz="6600" dirty="0">
                <a:latin typeface="Bahnschrift SemiLight" panose="020B0502040204020203" pitchFamily="34" charset="0"/>
              </a:rPr>
            </a:br>
            <a:r>
              <a:rPr lang="en-AU" sz="6600" dirty="0">
                <a:latin typeface="Bahnschrift SemiLight" panose="020B0502040204020203" pitchFamily="34" charset="0"/>
              </a:rPr>
              <a:t>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340505"/>
            <a:ext cx="6815669" cy="925975"/>
          </a:xfrm>
        </p:spPr>
        <p:txBody>
          <a:bodyPr>
            <a:normAutofit/>
          </a:bodyPr>
          <a:lstStyle/>
          <a:p>
            <a:endParaRPr lang="en-AU" sz="4000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66385"/>
            <a:ext cx="9601196" cy="1303867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Schoolyard Safari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13467"/>
            <a:ext cx="9601196" cy="4290563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Unit Summary</a:t>
            </a:r>
          </a:p>
          <a:p>
            <a:r>
              <a:rPr lang="en-AU" dirty="0">
                <a:solidFill>
                  <a:srgbClr val="000000"/>
                </a:solidFill>
                <a:latin typeface="Bahnschrift SemiLight" panose="020B0502040204020203" pitchFamily="34" charset="0"/>
              </a:rPr>
              <a:t>Students learn about how insects exist on our planet, the way they interact with the environment and the impact they make on our world.</a:t>
            </a:r>
          </a:p>
          <a:p>
            <a:r>
              <a:rPr lang="en-AU" dirty="0">
                <a:solidFill>
                  <a:srgbClr val="000000"/>
                </a:solidFill>
                <a:latin typeface="Bahnschrift SemiLight" panose="020B0502040204020203" pitchFamily="34" charset="0"/>
              </a:rPr>
              <a:t>Students are set challenges throughout the unit to create and test a variety of objects such as an ant hotel, bug catcher and a new insect.</a:t>
            </a:r>
          </a:p>
          <a:p>
            <a:r>
              <a:rPr lang="en-AU" dirty="0">
                <a:solidFill>
                  <a:srgbClr val="000000"/>
                </a:solidFill>
                <a:latin typeface="Bahnschrift SemiLight" panose="020B0502040204020203" pitchFamily="34" charset="0"/>
              </a:rPr>
              <a:t>Students learn about a variety of insects in our world. They discuss their appearance, habitat, diet and life span as well as the way they function in their insect community.</a:t>
            </a:r>
          </a:p>
          <a:p>
            <a:r>
              <a:rPr lang="en-AU" dirty="0">
                <a:solidFill>
                  <a:srgbClr val="000000"/>
                </a:solidFill>
                <a:latin typeface="Bahnschrift SemiLight" panose="020B0502040204020203" pitchFamily="34" charset="0"/>
              </a:rPr>
              <a:t>Students collaborate to solve a variety of problems or complete STEM challenges.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111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556652"/>
              </p:ext>
            </p:extLst>
          </p:nvPr>
        </p:nvGraphicFramePr>
        <p:xfrm>
          <a:off x="736270" y="810229"/>
          <a:ext cx="10818421" cy="8160047"/>
        </p:xfrm>
        <a:graphic>
          <a:graphicData uri="http://schemas.openxmlformats.org/drawingml/2006/table">
            <a:tbl>
              <a:tblPr/>
              <a:tblGrid>
                <a:gridCol w="2201755">
                  <a:extLst>
                    <a:ext uri="{9D8B030D-6E8A-4147-A177-3AD203B41FA5}">
                      <a16:colId xmlns:a16="http://schemas.microsoft.com/office/drawing/2014/main" val="2348075843"/>
                    </a:ext>
                  </a:extLst>
                </a:gridCol>
                <a:gridCol w="2201755">
                  <a:extLst>
                    <a:ext uri="{9D8B030D-6E8A-4147-A177-3AD203B41FA5}">
                      <a16:colId xmlns:a16="http://schemas.microsoft.com/office/drawing/2014/main" val="1008105494"/>
                    </a:ext>
                  </a:extLst>
                </a:gridCol>
                <a:gridCol w="2297020">
                  <a:extLst>
                    <a:ext uri="{9D8B030D-6E8A-4147-A177-3AD203B41FA5}">
                      <a16:colId xmlns:a16="http://schemas.microsoft.com/office/drawing/2014/main" val="3758287880"/>
                    </a:ext>
                  </a:extLst>
                </a:gridCol>
                <a:gridCol w="2095901">
                  <a:extLst>
                    <a:ext uri="{9D8B030D-6E8A-4147-A177-3AD203B41FA5}">
                      <a16:colId xmlns:a16="http://schemas.microsoft.com/office/drawing/2014/main" val="1515886282"/>
                    </a:ext>
                  </a:extLst>
                </a:gridCol>
                <a:gridCol w="2021990">
                  <a:extLst>
                    <a:ext uri="{9D8B030D-6E8A-4147-A177-3AD203B41FA5}">
                      <a16:colId xmlns:a16="http://schemas.microsoft.com/office/drawing/2014/main" val="2298318445"/>
                    </a:ext>
                  </a:extLst>
                </a:gridCol>
              </a:tblGrid>
              <a:tr h="121766">
                <a:tc gridSpan="5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Learning Intention</a:t>
                      </a:r>
                      <a:endParaRPr lang="en-AU" sz="1000" dirty="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179411"/>
                  </a:ext>
                </a:extLst>
              </a:tr>
              <a:tr h="1217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ENGLISH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MATHEMATICS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SCIENCE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HISTORY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GEOGRAPHY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821370"/>
                  </a:ext>
                </a:extLst>
              </a:tr>
              <a:tr h="5611225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create short imaginative, informative and persuasive texts using growing knowledge of </a:t>
                      </a:r>
                      <a:r>
                        <a:rPr lang="en-AU" sz="1000" b="0" i="0" u="sng" strike="noStrike" dirty="0">
                          <a:solidFill>
                            <a:srgbClr val="1155CC"/>
                          </a:solidFill>
                          <a:effectLst/>
                          <a:latin typeface="Roboto"/>
                          <a:hlinkClick r:id="rId2"/>
                        </a:rPr>
                        <a:t>text structures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and </a:t>
                      </a:r>
                      <a:r>
                        <a:rPr lang="en-AU" sz="1000" b="0" i="0" u="sng" strike="noStrike" dirty="0">
                          <a:solidFill>
                            <a:srgbClr val="1155CC"/>
                          </a:solidFill>
                          <a:effectLst/>
                          <a:latin typeface="Roboto"/>
                          <a:hlinkClick r:id="rId3"/>
                        </a:rPr>
                        <a:t>language features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for familiar and some less familiar audiences, selecting print and </a:t>
                      </a:r>
                      <a:r>
                        <a:rPr lang="en-AU" sz="1000" b="0" i="0" u="sng" strike="noStrike" dirty="0">
                          <a:solidFill>
                            <a:srgbClr val="1155CC"/>
                          </a:solidFill>
                          <a:effectLst/>
                          <a:latin typeface="Roboto"/>
                          <a:hlinkClick r:id="rId4"/>
                        </a:rPr>
                        <a:t>multimodal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elements appropriate to the </a:t>
                      </a:r>
                      <a:r>
                        <a:rPr lang="en-AU" sz="1000" b="0" i="0" u="sng" strike="noStrike" dirty="0">
                          <a:solidFill>
                            <a:srgbClr val="1155CC"/>
                          </a:solidFill>
                          <a:effectLst/>
                          <a:latin typeface="Roboto"/>
                          <a:hlinkClick r:id="rId5"/>
                        </a:rPr>
                        <a:t>audience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and </a:t>
                      </a:r>
                      <a:r>
                        <a:rPr lang="en-AU" sz="1000" b="0" i="0" u="sng" strike="noStrike" dirty="0">
                          <a:solidFill>
                            <a:srgbClr val="1155CC"/>
                          </a:solidFill>
                          <a:effectLst/>
                          <a:latin typeface="Roboto"/>
                          <a:hlinkClick r:id="rId6"/>
                        </a:rPr>
                        <a:t>purpose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understand the process of planning, drafting and publishing imaginative, informative and persuasive texts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plan, compose and review simple imaginative, informative and persuasive texts on familiar topics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compose texts supported by visual information (</a:t>
                      </a:r>
                      <a:r>
                        <a:rPr lang="en-A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eg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diagrams and maps) on familiar topics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understand that different types of texts have identifiable </a:t>
                      </a:r>
                      <a:r>
                        <a:rPr lang="en-AU" sz="1000" b="0" i="0" u="sng" strike="noStrike" dirty="0">
                          <a:solidFill>
                            <a:srgbClr val="1155CC"/>
                          </a:solidFill>
                          <a:effectLst/>
                          <a:latin typeface="Roboto"/>
                          <a:hlinkClick r:id="rId2"/>
                        </a:rPr>
                        <a:t>text structures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and </a:t>
                      </a:r>
                      <a:r>
                        <a:rPr lang="en-AU" sz="1000" b="0" i="0" u="sng" strike="noStrike" dirty="0">
                          <a:solidFill>
                            <a:srgbClr val="1155CC"/>
                          </a:solidFill>
                          <a:effectLst/>
                          <a:latin typeface="Roboto"/>
                          <a:hlinkClick r:id="rId3"/>
                        </a:rPr>
                        <a:t>language features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that help the text serve its purpose 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Recognise that time </a:t>
                      </a:r>
                      <a:r>
                        <a:rPr lang="en-AU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  <a:hlinkClick r:id="rId7"/>
                        </a:rPr>
                        <a:t>connectives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sequence information in texts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recognise that different types of punctuation, including </a:t>
                      </a:r>
                      <a:r>
                        <a:rPr lang="en-AU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  <a:hlinkClick r:id="rId8"/>
                        </a:rPr>
                        <a:t>full stops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, </a:t>
                      </a:r>
                      <a:r>
                        <a:rPr lang="en-AU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  <a:hlinkClick r:id="rId9"/>
                        </a:rPr>
                        <a:t>question marks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and </a:t>
                      </a:r>
                      <a:r>
                        <a:rPr lang="en-AU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  <a:hlinkClick r:id="rId10"/>
                        </a:rPr>
                        <a:t>exclamation marks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, signal sentences that make statements, ask questions, express emotion or give commands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000" b="0" i="0" u="none" strike="noStrike" dirty="0">
                        <a:solidFill>
                          <a:srgbClr val="838383"/>
                        </a:solidFill>
                        <a:effectLst/>
                        <a:latin typeface="Noto Sans Symbols"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check solutions using a different strategy </a:t>
                      </a:r>
                      <a:endParaRPr lang="en-AU" sz="1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recognise which strategies are more efficient and explain why </a:t>
                      </a:r>
                      <a:endParaRPr lang="en-AU" sz="1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uses objects, diagrams and technology to explore mathematical problems</a:t>
                      </a:r>
                      <a:endParaRPr lang="en-AU" sz="1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supports conclusions by explaining or demonstrating how answers were obtained</a:t>
                      </a:r>
                      <a:endParaRPr lang="en-AU" sz="1000" dirty="0">
                        <a:effectLst/>
                      </a:endParaRPr>
                    </a:p>
                    <a:p>
                      <a:pPr fontAlgn="t"/>
                      <a:r>
                        <a:rPr lang="en-AU" sz="1000" dirty="0">
                          <a:effectLst/>
                        </a:rPr>
                        <a:t/>
                      </a:r>
                      <a:br>
                        <a:rPr lang="en-AU" sz="1000" dirty="0">
                          <a:effectLst/>
                        </a:rPr>
                      </a:br>
                      <a:endParaRPr lang="en-AU" sz="1000" dirty="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Identifies and describes the structure and function of living things, concentrating on insects, and ways in which living things interact with other living things and their environment.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Plants and animals depend on each other in their environments.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Environments for living things need to provide basic requirements for the life of those living things.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Environments may be disturbed in a range of ways by human and natural actions, and these disturbances can affect the living things in those environments.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Conducts investigations by observing, questioning, predicting, testing, collecting, recording and analysing data, and drawing conclusions.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Identifies, with guidance, the types of measurements and data to be collected and decides how to do this and with whom.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Uses equipment accurately, reliably and safely.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Records data in an appropriate form and works out trends or patterns in the collected data.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Reports to others, using simple factual texts such as information reports, procedures and explanations.</a:t>
                      </a:r>
                    </a:p>
                    <a:p>
                      <a:pPr fontAlgn="t"/>
                      <a:r>
                        <a:rPr lang="en-AU" sz="1000" dirty="0">
                          <a:effectLst/>
                        </a:rPr>
                        <a:t/>
                      </a:r>
                      <a:br>
                        <a:rPr lang="en-AU" sz="1000" dirty="0">
                          <a:effectLst/>
                        </a:rPr>
                      </a:br>
                      <a:r>
                        <a:rPr lang="en-AU" sz="1000" dirty="0">
                          <a:effectLst/>
                        </a:rPr>
                        <a:t/>
                      </a:r>
                      <a:br>
                        <a:rPr lang="en-AU" sz="1000" dirty="0">
                          <a:effectLst/>
                        </a:rPr>
                      </a:br>
                      <a:endParaRPr lang="en-AU" sz="1000" dirty="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brainstorm what aspects of the past can be seen in the local area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identify a </a:t>
                      </a:r>
                      <a:r>
                        <a:rPr lang="en-AU" sz="1000" b="0" i="0" u="sng" strike="noStrike">
                          <a:solidFill>
                            <a:srgbClr val="1155CC"/>
                          </a:solidFill>
                          <a:effectLst/>
                          <a:latin typeface="Roboto"/>
                          <a:hlinkClick r:id="rId11"/>
                        </a:rPr>
                        <a:t>significant</a:t>
                      </a: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person, building, site or part of the natural environment in the local community and discuss what they reveal about the past and why they are considered important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sequence familiar objects and events 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distinguish between the past, present and future 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explore and use a range of sources about the past 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identify and compare features of objects from the past and present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develop a narrative about the past 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9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use a range of communication forms (oral, graphic, written, role play) and digital technologies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investigate connections that people, including Aboriginal and Torres Strait Islander Peoples, have to local and global places, for example: 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discussion of Aboriginal and Torres Strait Islander Peoples’ connections with land, sea and animals of their place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9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description of reasons people are connected to places in Australia and/or countries across the world </a:t>
                      </a:r>
                      <a:r>
                        <a:rPr lang="en-A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eg</a:t>
                      </a: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birthplace </a:t>
                      </a:r>
                    </a:p>
                    <a:p>
                      <a:pPr fontAlgn="t"/>
                      <a:r>
                        <a:rPr lang="en-AU" sz="1000" dirty="0">
                          <a:effectLst/>
                        </a:rPr>
                        <a:t/>
                      </a:r>
                      <a:br>
                        <a:rPr lang="en-AU" sz="1000" dirty="0">
                          <a:effectLst/>
                        </a:rPr>
                      </a:br>
                      <a:endParaRPr lang="en-AU" sz="1000" dirty="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732044"/>
                  </a:ext>
                </a:extLst>
              </a:tr>
              <a:tr h="16235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2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3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4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Week 5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394514"/>
                  </a:ext>
                </a:extLst>
              </a:tr>
              <a:tr h="1163542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board 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do we know already?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do we want to find out?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can we bring?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are we showing our learning?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are we going to tell?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Primary Connections: Lesson 1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Agricultural (silk worms and worms)</a:t>
                      </a:r>
                      <a:endParaRPr lang="en-AU" sz="1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Primary Connections: Lesson 2</a:t>
                      </a:r>
                      <a:r>
                        <a:rPr lang="en-A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AU" sz="1000">
                        <a:effectLst/>
                      </a:endParaRPr>
                    </a:p>
                    <a:p>
                      <a:pPr fontAlgn="t"/>
                      <a:r>
                        <a:rPr lang="en-AU" sz="1000">
                          <a:effectLst/>
                        </a:rPr>
                        <a:t/>
                      </a:r>
                      <a:br>
                        <a:rPr lang="en-AU" sz="1000">
                          <a:effectLst/>
                        </a:rPr>
                      </a:b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Pests (snails, mosquito, cockroach)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Primary Connections: Lesson 3</a:t>
                      </a:r>
                      <a:r>
                        <a:rPr lang="en-A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STEM: Build a Bug Catcher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Symbiotic (ants)</a:t>
                      </a:r>
                      <a:endParaRPr lang="en-AU" sz="1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Primary Connections: Lesson 4</a:t>
                      </a:r>
                      <a:endParaRPr lang="en-AU" sz="1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STEM: Ant Strength or Ant Playground</a:t>
                      </a:r>
                      <a:endParaRPr lang="en-AU" sz="1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Science Experiment: What snacks do ants prefer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Flying Insects (butterfly, moth, bee)</a:t>
                      </a:r>
                      <a:endParaRPr lang="en-AU" sz="1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Primary Connections: Lesson 5</a:t>
                      </a:r>
                      <a:endParaRPr lang="en-AU" sz="1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STEM: Bug’s Eye View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756175"/>
                  </a:ext>
                </a:extLst>
              </a:tr>
              <a:tr h="14611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6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7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8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9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10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854692"/>
                  </a:ext>
                </a:extLst>
              </a:tr>
              <a:tr h="633184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Arachnids (spiders, scorpions, tics)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Parasite (wasp, flea, botfly)</a:t>
                      </a:r>
                      <a:endParaRPr lang="en-AU" sz="1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STEM: Build a Bug House</a:t>
                      </a: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Camouflage (stick insects)</a:t>
                      </a:r>
                      <a:endParaRPr lang="en-AU" sz="1000">
                        <a:effectLst/>
                      </a:endParaRPr>
                    </a:p>
                    <a:p>
                      <a:pPr fontAlgn="t"/>
                      <a:r>
                        <a:rPr lang="en-AU" sz="1000">
                          <a:effectLst/>
                        </a:rPr>
                        <a:t/>
                      </a:r>
                      <a:br>
                        <a:rPr lang="en-AU" sz="1000">
                          <a:effectLst/>
                        </a:rPr>
                      </a:br>
                      <a:r>
                        <a:rPr lang="en-AU" sz="1000">
                          <a:effectLst/>
                        </a:rPr>
                        <a:t/>
                      </a:r>
                      <a:br>
                        <a:rPr lang="en-AU" sz="1000">
                          <a:effectLst/>
                        </a:rPr>
                      </a:br>
                      <a:endParaRPr lang="en-AU" sz="100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Primary Connections: Lesson 6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STEM: Build a Bug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fontAlgn="t"/>
                      <a:r>
                        <a:rPr lang="en-AU" sz="1000" dirty="0">
                          <a:effectLst/>
                        </a:rPr>
                        <a:t/>
                      </a:r>
                      <a:br>
                        <a:rPr lang="en-AU" sz="1000" dirty="0">
                          <a:effectLst/>
                        </a:rPr>
                      </a:br>
                      <a:endParaRPr lang="en-AU" sz="1000" dirty="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sz="1000" dirty="0">
                          <a:effectLst/>
                        </a:rPr>
                        <a:t/>
                      </a:r>
                      <a:br>
                        <a:rPr lang="en-AU" sz="1000" dirty="0">
                          <a:effectLst/>
                        </a:rPr>
                      </a:br>
                      <a:endParaRPr lang="en-AU" sz="1000" dirty="0">
                        <a:effectLst/>
                      </a:endParaRPr>
                    </a:p>
                  </a:txBody>
                  <a:tcPr marL="24912" marR="24912" marT="16608" marB="166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42759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09981"/>
            <a:ext cx="24970356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                                                                      Topic: Schoolyard Safari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0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39064"/>
            <a:ext cx="9601196" cy="1303867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STEM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229" y="2406461"/>
            <a:ext cx="9601196" cy="3318936"/>
          </a:xfrm>
        </p:spPr>
        <p:txBody>
          <a:bodyPr>
            <a:normAutofit fontScale="25000" lnSpcReduction="20000"/>
          </a:bodyPr>
          <a:lstStyle/>
          <a:p>
            <a:r>
              <a:rPr lang="en-AU" sz="5600" b="1" dirty="0">
                <a:solidFill>
                  <a:srgbClr val="000000"/>
                </a:solidFill>
                <a:latin typeface="Bahnschrift SemiLight" panose="020B0502040204020203" pitchFamily="34" charset="0"/>
              </a:rPr>
              <a:t>What is STEM?</a:t>
            </a:r>
          </a:p>
          <a:p>
            <a:pPr lvl="1"/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Authentic learning experience for the children that is both fun and educational. </a:t>
            </a:r>
          </a:p>
          <a:p>
            <a:pPr lvl="1"/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It teaches students science, technology, engineering and maths as an integrated subject. </a:t>
            </a:r>
          </a:p>
          <a:p>
            <a:pPr lvl="1"/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Puts the focus on the students</a:t>
            </a:r>
          </a:p>
          <a:p>
            <a:pPr lvl="1"/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Students investigate the answers and information themselves using their critical thinking skills and doing lots of hands-on activities, rather than having the information being spoon-fed to them. </a:t>
            </a:r>
          </a:p>
          <a:p>
            <a:pPr lvl="1"/>
            <a:endParaRPr lang="en-AU" sz="5600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  <a:p>
            <a:r>
              <a:rPr lang="en-AU" sz="5600" b="1" dirty="0">
                <a:solidFill>
                  <a:srgbClr val="000000"/>
                </a:solidFill>
                <a:latin typeface="Bahnschrift SemiLight" panose="020B0502040204020203" pitchFamily="34" charset="0"/>
              </a:rPr>
              <a:t>Why is STEM important?</a:t>
            </a:r>
          </a:p>
          <a:p>
            <a:pPr lvl="1"/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Cultivate and foster 21</a:t>
            </a:r>
            <a:r>
              <a:rPr lang="en-AU" sz="5600" baseline="300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st</a:t>
            </a:r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 century skills </a:t>
            </a:r>
          </a:p>
          <a:p>
            <a:pPr lvl="2"/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Creativity</a:t>
            </a:r>
          </a:p>
          <a:p>
            <a:pPr lvl="2"/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Critical thinking</a:t>
            </a:r>
          </a:p>
          <a:p>
            <a:pPr lvl="2"/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Collaboration</a:t>
            </a:r>
          </a:p>
          <a:p>
            <a:pPr lvl="2"/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Communication</a:t>
            </a:r>
          </a:p>
          <a:p>
            <a:pPr lvl="1"/>
            <a:endParaRPr lang="en-AU" sz="5600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057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How Collaboration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3" y="1946326"/>
            <a:ext cx="820891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97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>
                <a:latin typeface="Bahnschrift SemiLight" panose="020B0502040204020203" pitchFamily="34" charset="0"/>
              </a:rPr>
              <a:t>How STEM challenge effectiveness is measured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269849"/>
          </a:xfrm>
        </p:spPr>
        <p:txBody>
          <a:bodyPr>
            <a:normAutofit fontScale="25000" lnSpcReduction="20000"/>
          </a:bodyPr>
          <a:lstStyle/>
          <a:p>
            <a:r>
              <a:rPr lang="en-AU" sz="5600" b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Learning Intentions</a:t>
            </a:r>
            <a:r>
              <a:rPr lang="en-AU" sz="5600" b="1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:</a:t>
            </a:r>
          </a:p>
          <a:p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Are the goals of the lesson is.</a:t>
            </a:r>
          </a:p>
          <a:p>
            <a:endParaRPr lang="en-AU" sz="56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  <a:cs typeface="Lucida Sans Unicode" panose="020B0602030504020204" pitchFamily="34" charset="0"/>
            </a:endParaRPr>
          </a:p>
          <a:p>
            <a:r>
              <a:rPr lang="en-AU" sz="5600" b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Success Criteria</a:t>
            </a:r>
            <a:r>
              <a:rPr lang="en-AU" sz="5600" b="1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:</a:t>
            </a:r>
          </a:p>
          <a:p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Are the steps needed to work towards and achieve the learning intention.  </a:t>
            </a:r>
          </a:p>
          <a:p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(Cluster markings in Writing).</a:t>
            </a:r>
          </a:p>
          <a:p>
            <a:endParaRPr lang="en-AU" sz="5600" dirty="0">
              <a:solidFill>
                <a:srgbClr val="000000"/>
              </a:solidFill>
              <a:latin typeface="Bahnschrift SemiLight" panose="020B0502040204020203" pitchFamily="34" charset="0"/>
              <a:cs typeface="Lucida Sans Unicode" panose="020B0602030504020204" pitchFamily="34" charset="0"/>
            </a:endParaRPr>
          </a:p>
          <a:p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These are all discussed with students so they are familiar with the language and vocabulary. Students then understand </a:t>
            </a:r>
            <a:r>
              <a:rPr lang="en-AU" sz="5600" b="1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why</a:t>
            </a:r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 they are learning a particular topic, </a:t>
            </a:r>
            <a:r>
              <a:rPr lang="en-AU" sz="5600" b="1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where</a:t>
            </a:r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 they are headed and </a:t>
            </a:r>
            <a:r>
              <a:rPr lang="en-AU" sz="5600" b="1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how</a:t>
            </a:r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 they will get there as well as </a:t>
            </a:r>
            <a:r>
              <a:rPr lang="en-AU" sz="5600" b="1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where</a:t>
            </a:r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 to next?</a:t>
            </a:r>
          </a:p>
          <a:p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They are working towards becoming critical reflectors of their own work and use positive statements in class such as </a:t>
            </a:r>
            <a:r>
              <a:rPr lang="en-AU" sz="5600" b="1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“I can”.</a:t>
            </a:r>
          </a:p>
          <a:p>
            <a:endParaRPr lang="en-AU" sz="5600" b="1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  <a:cs typeface="Lucida Sans Unicode" panose="020B0602030504020204" pitchFamily="34" charset="0"/>
            </a:endParaRPr>
          </a:p>
          <a:p>
            <a:r>
              <a:rPr lang="en-AU" sz="5600" b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Effective Feedback</a:t>
            </a:r>
            <a:r>
              <a:rPr lang="en-AU" sz="5600" b="1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:</a:t>
            </a:r>
          </a:p>
          <a:p>
            <a:pPr marL="109728" indent="0">
              <a:buNone/>
            </a:pPr>
            <a:r>
              <a:rPr lang="en-AU" sz="5600" dirty="0">
                <a:solidFill>
                  <a:srgbClr val="000000"/>
                </a:solidFill>
                <a:latin typeface="Bahnschrift SemiLight" panose="020B0502040204020203" pitchFamily="34" charset="0"/>
                <a:cs typeface="Lucida Sans Unicode" panose="020B0602030504020204" pitchFamily="34" charset="0"/>
              </a:rPr>
              <a:t>Is then given to students verbally and via cluster marking cards.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29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Literacy and Numeracy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19108"/>
            <a:ext cx="10058400" cy="3581207"/>
          </a:xfrm>
        </p:spPr>
        <p:txBody>
          <a:bodyPr>
            <a:normAutofit/>
          </a:bodyPr>
          <a:lstStyle/>
          <a:p>
            <a:endParaRPr lang="en-AU" sz="3600" dirty="0">
              <a:latin typeface="Bahnschrift SemiLight" panose="020B0502040204020203" pitchFamily="34" charset="0"/>
            </a:endParaRPr>
          </a:p>
          <a:p>
            <a:r>
              <a:rPr lang="en-AU" sz="3600" dirty="0">
                <a:latin typeface="Bahnschrift SemiLight" panose="020B0502040204020203" pitchFamily="34" charset="0"/>
              </a:rPr>
              <a:t>InitiaLit  - Year One</a:t>
            </a:r>
          </a:p>
          <a:p>
            <a:endParaRPr lang="en-AU" sz="3600" dirty="0">
              <a:latin typeface="Bahnschrift SemiLight" panose="020B0502040204020203" pitchFamily="34" charset="0"/>
            </a:endParaRPr>
          </a:p>
          <a:p>
            <a:r>
              <a:rPr lang="en-AU" sz="3600" dirty="0">
                <a:latin typeface="Bahnschrift SemiLight" panose="020B0502040204020203" pitchFamily="34" charset="0"/>
              </a:rPr>
              <a:t>Mathematics  </a:t>
            </a:r>
            <a:r>
              <a:rPr lang="en-AU" sz="3200" dirty="0">
                <a:latin typeface="Bahnschrift SemiLight" panose="020B0502040204020203" pitchFamily="34" charset="0"/>
              </a:rPr>
              <a:t>- A Learning Place, A Teaching Place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117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49" y="1692613"/>
            <a:ext cx="11128442" cy="4342427"/>
          </a:xfrm>
        </p:spPr>
        <p:txBody>
          <a:bodyPr>
            <a:noAutofit/>
          </a:bodyPr>
          <a:lstStyle/>
          <a:p>
            <a:endParaRPr lang="en-AU" sz="2800" dirty="0">
              <a:latin typeface="Bahnschrift SemiLight" panose="020B0502040204020203" pitchFamily="34" charset="0"/>
            </a:endParaRPr>
          </a:p>
          <a:p>
            <a:endParaRPr lang="en-AU" dirty="0">
              <a:latin typeface="Bahnschrift SemiLight" panose="020B0502040204020203" pitchFamily="34" charset="0"/>
            </a:endParaRPr>
          </a:p>
          <a:p>
            <a:r>
              <a:rPr lang="en-AU" dirty="0">
                <a:latin typeface="Bahnschrift SemiLight" panose="020B0502040204020203" pitchFamily="34" charset="0"/>
              </a:rPr>
              <a:t>Thank you for your interest so far. The Reading Group Program in 1D for Term 1 is consolidating placement to ensure individual student growth. 1D will not need parent helpers this Term, however we will be seeking assistance in Term 2</a:t>
            </a:r>
          </a:p>
          <a:p>
            <a:pPr marL="0" indent="0">
              <a:buNone/>
            </a:pPr>
            <a:endParaRPr lang="en-AU" dirty="0">
              <a:latin typeface="Bahnschrift SemiLight" panose="020B0502040204020203" pitchFamily="34" charset="0"/>
            </a:endParaRPr>
          </a:p>
          <a:p>
            <a:r>
              <a:rPr lang="en-AU" dirty="0">
                <a:latin typeface="Bahnschrift SemiLight" panose="020B0502040204020203" pitchFamily="34" charset="0"/>
              </a:rPr>
              <a:t>Before committing yourself to helping in the classroom, we ask parents to sign a child protection declaration, sign on and off at the visitors register and wear a visitors badge, and come without younger children when helping</a:t>
            </a:r>
          </a:p>
        </p:txBody>
      </p:sp>
    </p:spTree>
    <p:extLst>
      <p:ext uri="{BB962C8B-B14F-4D97-AF65-F5344CB8AC3E}">
        <p14:creationId xmlns:p14="http://schemas.microsoft.com/office/powerpoint/2010/main" val="2845832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481" y="1984440"/>
            <a:ext cx="10817157" cy="4225695"/>
          </a:xfrm>
        </p:spPr>
        <p:txBody>
          <a:bodyPr>
            <a:normAutofit fontScale="92500" lnSpcReduction="10000"/>
          </a:bodyPr>
          <a:lstStyle/>
          <a:p>
            <a:endParaRPr lang="en-US" sz="2600" dirty="0"/>
          </a:p>
          <a:p>
            <a:r>
              <a:rPr lang="en-US" sz="2600" dirty="0">
                <a:latin typeface="Bahnschrift SemiLight" panose="020B0502040204020203" pitchFamily="34" charset="0"/>
              </a:rPr>
              <a:t>Please feel free to make an appointment to speak with me in regards to your child’s learning in the classroom</a:t>
            </a:r>
          </a:p>
          <a:p>
            <a:endParaRPr lang="en-US" sz="2600" dirty="0">
              <a:latin typeface="Bahnschrift SemiLight" panose="020B0502040204020203" pitchFamily="34" charset="0"/>
            </a:endParaRPr>
          </a:p>
          <a:p>
            <a:r>
              <a:rPr lang="en-US" sz="2600" dirty="0">
                <a:latin typeface="Bahnschrift SemiLight" panose="020B0502040204020203" pitchFamily="34" charset="0"/>
              </a:rPr>
              <a:t>During pick up time in the afternoon it is my duty of care to ensure all the children go home with their parents or caregivers so I would appreciate if you did not approach me during this time</a:t>
            </a:r>
          </a:p>
          <a:p>
            <a:pPr>
              <a:buNone/>
            </a:pPr>
            <a:endParaRPr lang="en-US" sz="2600" dirty="0">
              <a:latin typeface="Bahnschrift SemiLight" panose="020B0502040204020203" pitchFamily="34" charset="0"/>
            </a:endParaRPr>
          </a:p>
          <a:p>
            <a:r>
              <a:rPr lang="en-US" sz="2600" dirty="0">
                <a:latin typeface="Bahnschrift SemiLight" panose="020B0502040204020203" pitchFamily="34" charset="0"/>
              </a:rPr>
              <a:t>Appointments can be made by phoning the office.</a:t>
            </a:r>
            <a:r>
              <a:rPr lang="en-AU" sz="2600" dirty="0">
                <a:latin typeface="Bahnschrift SemiLight" panose="020B0502040204020203" pitchFamily="34" charset="0"/>
              </a:rPr>
              <a:t> I am available most afternoons after school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36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>
                <a:latin typeface="Bahnschrift SemiLight" panose="020B0502040204020203" pitchFamily="34" charset="0"/>
              </a:rPr>
              <a:t>Thank You!!</a:t>
            </a:r>
            <a:endParaRPr lang="en-AU" sz="4800" dirty="0">
              <a:latin typeface="Bahnschrift SemiLight" panose="020B0502040204020203" pitchFamily="34" charset="0"/>
            </a:endParaRPr>
          </a:p>
        </p:txBody>
      </p:sp>
      <p:pic>
        <p:nvPicPr>
          <p:cNvPr id="4" name="Picture 2" descr="C:\Documents and Settings\Administrator\Local Settings\Temporary Internet Files\Content.IE5\GHIJKLMN\MPj04384650000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tretch/>
        </p:blipFill>
        <p:spPr bwMode="auto">
          <a:xfrm>
            <a:off x="2996562" y="2913064"/>
            <a:ext cx="6198876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36034" y="2465372"/>
            <a:ext cx="1018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Bahnschrift SemiLight" panose="020B0502040204020203" pitchFamily="34" charset="0"/>
              </a:rPr>
              <a:t>I look forward to a productive and rewarding year working with you and your child in 1D</a:t>
            </a:r>
          </a:p>
        </p:txBody>
      </p:sp>
    </p:spTree>
    <p:extLst>
      <p:ext uri="{BB962C8B-B14F-4D97-AF65-F5344CB8AC3E}">
        <p14:creationId xmlns:p14="http://schemas.microsoft.com/office/powerpoint/2010/main" val="265592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91230" y="715914"/>
            <a:ext cx="9601196" cy="1303867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Welcome to </a:t>
            </a:r>
            <a:r>
              <a:rPr lang="en-AU" sz="4800" dirty="0" smtClean="0">
                <a:latin typeface="Bahnschrift SemiLight" panose="020B0502040204020203" pitchFamily="34" charset="0"/>
              </a:rPr>
              <a:t>Stage 1</a:t>
            </a:r>
            <a:endParaRPr lang="en-AU" sz="4800" dirty="0">
              <a:latin typeface="Bahnschrift SemiLight" panose="020B0502040204020203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066800" y="2511706"/>
            <a:ext cx="11277600" cy="4060544"/>
          </a:xfrm>
        </p:spPr>
        <p:txBody>
          <a:bodyPr>
            <a:normAutofit/>
          </a:bodyPr>
          <a:lstStyle/>
          <a:p>
            <a:r>
              <a:rPr lang="en-AU" sz="2800" smtClean="0">
                <a:latin typeface="Bahnschrift SemiLight" panose="020B0502040204020203" pitchFamily="34" charset="0"/>
              </a:rPr>
              <a:t>There </a:t>
            </a:r>
            <a:r>
              <a:rPr lang="en-AU" sz="2800" dirty="0">
                <a:latin typeface="Bahnschrift SemiLight" panose="020B0502040204020203" pitchFamily="34" charset="0"/>
              </a:rPr>
              <a:t>are 7 Stage One classes this year: </a:t>
            </a:r>
          </a:p>
          <a:p>
            <a:pPr marL="0" indent="0">
              <a:buNone/>
            </a:pPr>
            <a:r>
              <a:rPr lang="en-AU" sz="2800" dirty="0">
                <a:latin typeface="Bahnschrift SemiLight" panose="020B0502040204020203" pitchFamily="34" charset="0"/>
              </a:rPr>
              <a:t>	1H (Mrs Haman)			                   2E (Mrs Edwards)	</a:t>
            </a:r>
          </a:p>
          <a:p>
            <a:pPr marL="0" indent="0">
              <a:buNone/>
            </a:pPr>
            <a:r>
              <a:rPr lang="en-AU" sz="2800" dirty="0">
                <a:latin typeface="Bahnschrift SemiLight" panose="020B0502040204020203" pitchFamily="34" charset="0"/>
              </a:rPr>
              <a:t>	1M (Miss Mieszkuc)		                    2L (Mr Lao)		</a:t>
            </a:r>
          </a:p>
          <a:p>
            <a:pPr marL="0" indent="0">
              <a:buNone/>
            </a:pPr>
            <a:r>
              <a:rPr lang="en-AU" sz="2800" dirty="0">
                <a:latin typeface="Bahnschrift SemiLight" panose="020B0502040204020203" pitchFamily="34" charset="0"/>
              </a:rPr>
              <a:t>	1D (Miss Downs Tuck)		           2D (Miss Dayman)</a:t>
            </a:r>
          </a:p>
          <a:p>
            <a:pPr marL="0" indent="0">
              <a:buNone/>
            </a:pPr>
            <a:r>
              <a:rPr lang="en-US" sz="2800" dirty="0">
                <a:latin typeface="Bahnschrift SemiLight" panose="020B0502040204020203" pitchFamily="34" charset="0"/>
              </a:rPr>
              <a:t>						                                     2H (</a:t>
            </a:r>
            <a:r>
              <a:rPr lang="en-US" sz="2800" dirty="0" err="1">
                <a:latin typeface="Bahnschrift SemiLight" panose="020B0502040204020203" pitchFamily="34" charset="0"/>
              </a:rPr>
              <a:t>Mrs</a:t>
            </a:r>
            <a:r>
              <a:rPr lang="en-US" sz="2800" dirty="0">
                <a:latin typeface="Bahnschrift SemiLight" panose="020B0502040204020203" pitchFamily="34" charset="0"/>
              </a:rPr>
              <a:t> Hogan)</a:t>
            </a:r>
            <a:endParaRPr lang="en-AU" sz="2800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r>
              <a:rPr lang="en-AU" sz="2800" dirty="0"/>
              <a:t>	</a:t>
            </a:r>
            <a:endParaRPr lang="en-AU" dirty="0">
              <a:latin typeface="Berlin Sans FB Demi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41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2" y="854811"/>
            <a:ext cx="9601196" cy="1303867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School Routines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066800" y="2407534"/>
            <a:ext cx="10058400" cy="3854370"/>
          </a:xfrm>
        </p:spPr>
        <p:txBody>
          <a:bodyPr>
            <a:noAutofit/>
          </a:bodyPr>
          <a:lstStyle/>
          <a:p>
            <a:r>
              <a:rPr lang="en-AU" sz="2400" dirty="0">
                <a:latin typeface="Bahnschrift SemiLight" panose="020B0502040204020203" pitchFamily="34" charset="0"/>
              </a:rPr>
              <a:t>All payments to the office before school. Please sign a permission slip for each child</a:t>
            </a:r>
            <a:endParaRPr lang="en-AU" sz="1100" dirty="0">
              <a:latin typeface="Bahnschrift SemiLight" panose="020B0502040204020203" pitchFamily="34" charset="0"/>
            </a:endParaRPr>
          </a:p>
          <a:p>
            <a:r>
              <a:rPr lang="en-AU" sz="2400" dirty="0">
                <a:latin typeface="Bahnschrift SemiLight" panose="020B0502040204020203" pitchFamily="34" charset="0"/>
              </a:rPr>
              <a:t>Lunch orders on Mondays, Tuesdays, Wednesdays and Thursdays. Place orders online through flexischools app prior to the school day</a:t>
            </a:r>
            <a:endParaRPr lang="en-AU" sz="1100" dirty="0">
              <a:latin typeface="Bahnschrift SemiLight" panose="020B0502040204020203" pitchFamily="34" charset="0"/>
            </a:endParaRPr>
          </a:p>
          <a:p>
            <a:r>
              <a:rPr lang="en-AU" sz="2400" dirty="0">
                <a:latin typeface="Bahnschrift SemiLight" panose="020B0502040204020203" pitchFamily="34" charset="0"/>
              </a:rPr>
              <a:t>Late arrivals/early departures to the office to sign register prior to going to your child’s class</a:t>
            </a:r>
            <a:endParaRPr lang="en-AU" sz="1100" dirty="0">
              <a:latin typeface="Bahnschrift SemiLight" panose="020B0502040204020203" pitchFamily="34" charset="0"/>
            </a:endParaRPr>
          </a:p>
          <a:p>
            <a:r>
              <a:rPr lang="en-AU" sz="2400" dirty="0">
                <a:latin typeface="Bahnschrift SemiLight" panose="020B0502040204020203" pitchFamily="34" charset="0"/>
              </a:rPr>
              <a:t>Absences</a:t>
            </a:r>
            <a:endParaRPr lang="en-AU" sz="1100" dirty="0">
              <a:latin typeface="Bahnschrift SemiLight" panose="020B0502040204020203" pitchFamily="34" charset="0"/>
            </a:endParaRPr>
          </a:p>
          <a:p>
            <a:r>
              <a:rPr lang="en-AU" sz="2400" dirty="0">
                <a:latin typeface="Bahnschrift SemiLight" panose="020B0502040204020203" pitchFamily="34" charset="0"/>
              </a:rPr>
              <a:t>Food at school- Birthdays/Allergy awareness</a:t>
            </a:r>
          </a:p>
          <a:p>
            <a:pPr marL="0" indent="0">
              <a:buNone/>
            </a:pPr>
            <a:endParaRPr lang="en-AU" sz="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826" y="519144"/>
            <a:ext cx="9601196" cy="1303867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Student Wellbeing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1" y="1724826"/>
            <a:ext cx="7523126" cy="498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170" y="1724826"/>
            <a:ext cx="3197138" cy="437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50639"/>
            <a:ext cx="9601196" cy="1303867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Student Wellbeing at 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5408"/>
            <a:ext cx="9601196" cy="3641953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en-AU" sz="33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r>
              <a:rPr lang="en-AU" sz="33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Growth Mindset</a:t>
            </a:r>
          </a:p>
          <a:p>
            <a:pPr marL="109728" indent="0">
              <a:buNone/>
            </a:pPr>
            <a:endParaRPr lang="en-AU" sz="33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r>
              <a:rPr lang="en-AU" sz="33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Values – Assembly Recognition</a:t>
            </a:r>
          </a:p>
          <a:p>
            <a:pPr marL="109728" indent="0">
              <a:buNone/>
            </a:pPr>
            <a:endParaRPr lang="en-AU" sz="33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r>
              <a:rPr lang="en-AU" sz="33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School Based Student Wellbeing</a:t>
            </a:r>
          </a:p>
          <a:p>
            <a:endParaRPr lang="en-AU" sz="33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r>
              <a:rPr lang="en-AU" sz="33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Class Acknowledgement</a:t>
            </a:r>
          </a:p>
          <a:p>
            <a:pPr marL="0" indent="0">
              <a:buNone/>
            </a:pPr>
            <a:endParaRPr lang="en-AU" sz="33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endParaRPr lang="en-AU" sz="33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endParaRPr lang="en-AU" sz="33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endParaRPr lang="en-AU" sz="33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38" y="2054506"/>
            <a:ext cx="4984227" cy="38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281" y="692765"/>
            <a:ext cx="9601196" cy="1303867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679" y="2453833"/>
            <a:ext cx="10058400" cy="4167100"/>
          </a:xfrm>
        </p:spPr>
        <p:txBody>
          <a:bodyPr>
            <a:noAutofit/>
          </a:bodyPr>
          <a:lstStyle/>
          <a:p>
            <a:r>
              <a:rPr lang="en-AU" sz="1800" dirty="0">
                <a:latin typeface="Bahnschrift SemiLight" panose="020B0502040204020203" pitchFamily="34" charset="0"/>
              </a:rPr>
              <a:t>Handed out on a Monday morning, due back to school on Friday</a:t>
            </a:r>
          </a:p>
          <a:p>
            <a:r>
              <a:rPr lang="en-AU" sz="1800" dirty="0">
                <a:latin typeface="Bahnschrift SemiLight" panose="020B0502040204020203" pitchFamily="34" charset="0"/>
              </a:rPr>
              <a:t>Weekly homework consists of:</a:t>
            </a:r>
          </a:p>
          <a:p>
            <a:pPr marL="274320" lvl="1" indent="0">
              <a:buNone/>
            </a:pPr>
            <a:r>
              <a:rPr lang="en-AU" sz="1800" dirty="0">
                <a:latin typeface="Bahnschrift SemiLight" panose="020B0502040204020203" pitchFamily="34" charset="0"/>
              </a:rPr>
              <a:t>	PRACTICE EXERCISES</a:t>
            </a:r>
          </a:p>
          <a:p>
            <a:pPr marL="274320" lvl="1" indent="0">
              <a:buNone/>
            </a:pPr>
            <a:r>
              <a:rPr lang="en-AU" sz="1800" dirty="0">
                <a:latin typeface="Bahnschrift SemiLight" panose="020B0502040204020203" pitchFamily="34" charset="0"/>
              </a:rPr>
              <a:t>		InitiaLit Spelling</a:t>
            </a:r>
          </a:p>
          <a:p>
            <a:pPr marL="274320" lvl="1" indent="0">
              <a:buNone/>
            </a:pPr>
            <a:r>
              <a:rPr lang="en-AU" sz="1800" dirty="0">
                <a:latin typeface="Bahnschrift SemiLight" panose="020B0502040204020203" pitchFamily="34" charset="0"/>
              </a:rPr>
              <a:t>		Maths Problem Solving</a:t>
            </a:r>
          </a:p>
          <a:p>
            <a:pPr marL="274320" lvl="1" indent="0">
              <a:buNone/>
            </a:pPr>
            <a:r>
              <a:rPr lang="en-AU" sz="1800" dirty="0">
                <a:latin typeface="Bahnschrift SemiLight" panose="020B0502040204020203" pitchFamily="34" charset="0"/>
              </a:rPr>
              <a:t> 		Home Reading </a:t>
            </a:r>
          </a:p>
          <a:p>
            <a:pPr marL="274320" lvl="1" indent="0">
              <a:buNone/>
            </a:pPr>
            <a:r>
              <a:rPr lang="en-AU" sz="1800" dirty="0">
                <a:latin typeface="Bahnschrift SemiLight" panose="020B0502040204020203" pitchFamily="34" charset="0"/>
              </a:rPr>
              <a:t>		Bug Club and Mathletics (optional)</a:t>
            </a:r>
          </a:p>
          <a:p>
            <a:pPr marL="274320" lvl="1" indent="0">
              <a:buNone/>
            </a:pPr>
            <a:r>
              <a:rPr lang="en-AU" sz="1800" dirty="0">
                <a:latin typeface="Bahnschrift SemiLight" panose="020B0502040204020203" pitchFamily="34" charset="0"/>
              </a:rPr>
              <a:t>	TALKING AND LISTENING</a:t>
            </a:r>
          </a:p>
          <a:p>
            <a:pPr marL="274320" lvl="1" indent="0">
              <a:buNone/>
            </a:pPr>
            <a:r>
              <a:rPr lang="en-AU" sz="1800" dirty="0">
                <a:latin typeface="Bahnschrift SemiLight" panose="020B0502040204020203" pitchFamily="34" charset="0"/>
              </a:rPr>
              <a:t>		News</a:t>
            </a:r>
          </a:p>
        </p:txBody>
      </p:sp>
    </p:spTree>
    <p:extLst>
      <p:ext uri="{BB962C8B-B14F-4D97-AF65-F5344CB8AC3E}">
        <p14:creationId xmlns:p14="http://schemas.microsoft.com/office/powerpoint/2010/main" val="3315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Keeping Informed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93004"/>
            <a:ext cx="10058400" cy="3642036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Bahnschrift SemiLight" panose="020B0502040204020203" pitchFamily="34" charset="0"/>
              </a:rPr>
              <a:t>School Stream app</a:t>
            </a:r>
          </a:p>
          <a:p>
            <a:endParaRPr lang="en-AU" sz="2800" dirty="0">
              <a:latin typeface="Bahnschrift SemiLight" panose="020B0502040204020203" pitchFamily="34" charset="0"/>
            </a:endParaRPr>
          </a:p>
          <a:p>
            <a:r>
              <a:rPr lang="en-AU" sz="2800" dirty="0">
                <a:latin typeface="Bahnschrift SemiLight" panose="020B0502040204020203" pitchFamily="34" charset="0"/>
              </a:rPr>
              <a:t>Oatley Public School website </a:t>
            </a:r>
            <a:r>
              <a:rPr lang="en-AU" sz="2800" dirty="0">
                <a:solidFill>
                  <a:srgbClr val="0070C0"/>
                </a:solidFill>
                <a:latin typeface="Bahnschrift SemiLight" panose="020B0502040204020203" pitchFamily="34" charset="0"/>
              </a:rPr>
              <a:t>www.oatleypublicschool.nsw.edu.au</a:t>
            </a:r>
          </a:p>
          <a:p>
            <a:endParaRPr lang="en-AU" sz="2800" dirty="0">
              <a:latin typeface="Bahnschrift SemiLight" panose="020B0502040204020203" pitchFamily="34" charset="0"/>
            </a:endParaRPr>
          </a:p>
          <a:p>
            <a:r>
              <a:rPr lang="en-AU" sz="2800" dirty="0">
                <a:latin typeface="Bahnschrift SemiLight" panose="020B0502040204020203" pitchFamily="34" charset="0"/>
              </a:rPr>
              <a:t>Stage One Newsletter – Twice a term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16" y="2523679"/>
            <a:ext cx="4459718" cy="8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Bahnschrift SemiLight" panose="020B0502040204020203" pitchFamily="34" charset="0"/>
              </a:rPr>
              <a:t>OPS Strategic Directions</a:t>
            </a:r>
            <a:br>
              <a:rPr lang="en-AU" dirty="0">
                <a:latin typeface="Bahnschrift SemiLight" panose="020B0502040204020203" pitchFamily="34" charset="0"/>
              </a:rPr>
            </a:br>
            <a:r>
              <a:rPr lang="en-AU" sz="3200" dirty="0">
                <a:latin typeface="Bahnschrift SemiLight" panose="020B0502040204020203" pitchFamily="34" charset="0"/>
              </a:rPr>
              <a:t>School Plan 2018-2020</a:t>
            </a:r>
            <a:endParaRPr lang="en-AU" dirty="0">
              <a:latin typeface="Bahnschrift Semi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Knowledge Construction</a:t>
            </a:r>
          </a:p>
          <a:p>
            <a:endParaRPr lang="en-AU" sz="32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r>
              <a:rPr lang="en-AU" sz="3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Collaboration</a:t>
            </a:r>
          </a:p>
          <a:p>
            <a:endParaRPr lang="en-AU" sz="32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r>
              <a:rPr lang="en-AU" sz="3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Effective Feedback Strategies</a:t>
            </a:r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048000" y="3000678"/>
            <a:ext cx="6096000" cy="8566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sz="1000" dirty="0">
              <a:latin typeface="Times New Roman" panose="02020603050405020304" pitchFamily="18" charset="0"/>
            </a:endParaRPr>
          </a:p>
          <a:p>
            <a:endParaRPr lang="en-AU" sz="1200" dirty="0">
              <a:latin typeface="Times New Roman" panose="02020603050405020304" pitchFamily="18" charset="0"/>
            </a:endParaRPr>
          </a:p>
          <a:p>
            <a:pPr lvl="1"/>
            <a:r>
              <a:rPr lang="en-AU" sz="1000" dirty="0">
                <a:latin typeface="Times New Roman" panose="02020603050405020304" pitchFamily="18" charset="0"/>
              </a:rPr>
              <a:t> 	 	</a:t>
            </a:r>
          </a:p>
          <a:p>
            <a:endParaRPr lang="en-AU" sz="1100" dirty="0">
              <a:latin typeface="Times New Roman" panose="02020603050405020304" pitchFamily="18" charset="0"/>
            </a:endParaRPr>
          </a:p>
          <a:p>
            <a:r>
              <a:rPr lang="en-AU" sz="1000" baseline="-25000" dirty="0">
                <a:latin typeface="Times New Roman" panose="02020603050405020304" pitchFamily="18" charset="0"/>
              </a:rPr>
              <a:t> 	</a:t>
            </a:r>
            <a:r>
              <a:rPr lang="en-AU" sz="1000" baseline="30000" dirty="0">
                <a:latin typeface="Times New Roman" panose="02020603050405020304" pitchFamily="18" charset="0"/>
              </a:rPr>
              <a:t> 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902" y="2556932"/>
            <a:ext cx="5218277" cy="28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50639"/>
            <a:ext cx="9601196" cy="1303867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Bahnschrift SemiLight" panose="020B0502040204020203" pitchFamily="34" charset="0"/>
              </a:rPr>
              <a:t>Integrated Unit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Integrated units focus on making connections for students, allowing them to engage in relevant, meaningful activities that can be connected to real life. </a:t>
            </a:r>
          </a:p>
          <a:p>
            <a:r>
              <a:rPr lang="en-AU" sz="28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Integration helps students to become life-long learners and allows efficient coverage and delivery of curriculum in terms of expertise, resources and time.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531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eet the teacher&amp;#x0D;&amp;#x0A;2015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elcome to 1D&amp;quot;&quot;/&gt;&lt;property id=&quot;20307&quot; value=&quot;257&quot;/&gt;&lt;/object&gt;&lt;object type=&quot;3&quot; unique_id=&quot;10007&quot;&gt;&lt;property id=&quot;20148&quot; value=&quot;5&quot;/&gt;&lt;property id=&quot;20300&quot; value=&quot;Slide 3 - &amp;quot;School Routines&amp;quot;&quot;/&gt;&lt;property id=&quot;20307&quot; value=&quot;259&quot;/&gt;&lt;/object&gt;&lt;object type=&quot;3&quot; unique_id=&quot;10008&quot;&gt;&lt;property id=&quot;20148&quot; value=&quot;5&quot;/&gt;&lt;property id=&quot;20300&quot; value=&quot;Slide 4 - &amp;quot;Days to Remember&amp;quot;&quot;/&gt;&lt;property id=&quot;20307&quot; value=&quot;260&quot;/&gt;&lt;/object&gt;&lt;object type=&quot;3&quot; unique_id=&quot;10010&quot;&gt;&lt;property id=&quot;20148&quot; value=&quot;5&quot;/&gt;&lt;property id=&quot;20300&quot; value=&quot;Slide 5 - &amp;quot;Homework&amp;quot;&quot;/&gt;&lt;property id=&quot;20307&quot; value=&quot;262&quot;/&gt;&lt;/object&gt;&lt;object type=&quot;3&quot; unique_id=&quot;10012&quot;&gt;&lt;property id=&quot;20148&quot; value=&quot;5&quot;/&gt;&lt;property id=&quot;20300&quot; value=&quot;Slide 7 - &amp;quot;CLASS PROGRAM&amp;quot;&quot;/&gt;&lt;property id=&quot;20307&quot; value=&quot;264&quot;/&gt;&lt;/object&gt;&lt;object type=&quot;3&quot; unique_id=&quot;10013&quot;&gt;&lt;property id=&quot;20148&quot; value=&quot;5&quot;/&gt;&lt;property id=&quot;20300&quot; value=&quot;Slide 8 - &amp;quot;CLASS PROGRAM&amp;quot;&quot;/&gt;&lt;property id=&quot;20307&quot; value=&quot;269&quot;/&gt;&lt;/object&gt;&lt;object type=&quot;3&quot; unique_id=&quot;10015&quot;&gt;&lt;property id=&quot;20148&quot; value=&quot;5&quot;/&gt;&lt;property id=&quot;20300&quot; value=&quot;Slide 9 - &amp;quot;CAN YOU HELP?&amp;quot;&quot;/&gt;&lt;property id=&quot;20307&quot; value=&quot;266&quot;/&gt;&lt;/object&gt;&lt;object type=&quot;3&quot; unique_id=&quot;10016&quot;&gt;&lt;property id=&quot;20148&quot; value=&quot;5&quot;/&gt;&lt;property id=&quot;20300&quot; value=&quot;Slide 10 - &amp;quot;CONERNS&amp;quot;&quot;/&gt;&lt;property id=&quot;20307&quot; value=&quot;267&quot;/&gt;&lt;/object&gt;&lt;object type=&quot;3&quot; unique_id=&quot;10017&quot;&gt;&lt;property id=&quot;20148&quot; value=&quot;5&quot;/&gt;&lt;property id=&quot;20300&quot; value=&quot;Slide 11 - &amp;quot;THANK YOU!&amp;quot;&quot;/&gt;&lt;property id=&quot;20307&quot; value=&quot;268&quot;/&gt;&lt;/object&gt;&lt;object type=&quot;3&quot; unique_id=&quot;10018&quot;&gt;&lt;property id=&quot;20148&quot; value=&quot;5&quot;/&gt;&lt;property id=&quot;20300&quot; value=&quot;Slide 6 - &amp;quot;Keeping Informed&amp;quot;&quot;/&gt;&lt;property id=&quot;20307&quot; value=&quot;27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1047</TotalTime>
  <Words>1401</Words>
  <Application>Microsoft Office PowerPoint</Application>
  <PresentationFormat>Widescreen</PresentationFormat>
  <Paragraphs>201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Bahnschrift SemiLight</vt:lpstr>
      <vt:lpstr>Berlin Sans FB Demi</vt:lpstr>
      <vt:lpstr>Calibri</vt:lpstr>
      <vt:lpstr>Comic Sans MS</vt:lpstr>
      <vt:lpstr>Garamond</vt:lpstr>
      <vt:lpstr>Lucida Sans Unicode</vt:lpstr>
      <vt:lpstr>Noto Sans Symbols</vt:lpstr>
      <vt:lpstr>Roboto</vt:lpstr>
      <vt:lpstr>Times New Roman</vt:lpstr>
      <vt:lpstr>Organic</vt:lpstr>
      <vt:lpstr>Meet the Teacher 2019</vt:lpstr>
      <vt:lpstr>Welcome to Stage 1</vt:lpstr>
      <vt:lpstr>School Routines</vt:lpstr>
      <vt:lpstr>Student Wellbeing</vt:lpstr>
      <vt:lpstr>Student Wellbeing at OPS</vt:lpstr>
      <vt:lpstr>Homework</vt:lpstr>
      <vt:lpstr>Keeping Informed</vt:lpstr>
      <vt:lpstr>OPS Strategic Directions School Plan 2018-2020</vt:lpstr>
      <vt:lpstr>Integrated Unit of Work</vt:lpstr>
      <vt:lpstr>Schoolyard Safari</vt:lpstr>
      <vt:lpstr>PowerPoint Presentation</vt:lpstr>
      <vt:lpstr>STEM Challenges</vt:lpstr>
      <vt:lpstr>How Collaboration Works</vt:lpstr>
      <vt:lpstr>How STEM challenge effectiveness is measured</vt:lpstr>
      <vt:lpstr>Literacy and Numeracy</vt:lpstr>
      <vt:lpstr>Can You Help?</vt:lpstr>
      <vt:lpstr>Concerns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2014</dc:title>
  <dc:creator>Allen Tuck</dc:creator>
  <cp:lastModifiedBy>Slavica Markovski</cp:lastModifiedBy>
  <cp:revision>67</cp:revision>
  <cp:lastPrinted>2014-02-17T09:46:22Z</cp:lastPrinted>
  <dcterms:created xsi:type="dcterms:W3CDTF">2001-01-15T22:43:04Z</dcterms:created>
  <dcterms:modified xsi:type="dcterms:W3CDTF">2019-03-03T21:23:42Z</dcterms:modified>
</cp:coreProperties>
</file>