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2" r:id="rId2"/>
    <p:sldId id="280" r:id="rId3"/>
    <p:sldId id="282" r:id="rId4"/>
    <p:sldId id="284" r:id="rId5"/>
    <p:sldId id="283" r:id="rId6"/>
    <p:sldId id="285" r:id="rId7"/>
    <p:sldId id="286" r:id="rId8"/>
    <p:sldId id="287" r:id="rId9"/>
    <p:sldId id="288" r:id="rId10"/>
    <p:sldId id="289" r:id="rId11"/>
    <p:sldId id="290" r:id="rId12"/>
    <p:sldId id="2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varScale="1">
        <p:scale>
          <a:sx n="116" d="100"/>
          <a:sy n="116" d="100"/>
        </p:scale>
        <p:origin x="108"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20925-E369-42EC-8AB8-C33516724F53}" type="datetimeFigureOut">
              <a:rPr lang="en-AU" smtClean="0"/>
              <a:t>22/10/2020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4022E-5436-4C24-8A20-C3E20C4A43B6}" type="slidenum">
              <a:rPr lang="en-AU" smtClean="0"/>
              <a:t>‹#›</a:t>
            </a:fld>
            <a:endParaRPr lang="en-AU"/>
          </a:p>
        </p:txBody>
      </p:sp>
    </p:spTree>
    <p:extLst>
      <p:ext uri="{BB962C8B-B14F-4D97-AF65-F5344CB8AC3E}">
        <p14:creationId xmlns:p14="http://schemas.microsoft.com/office/powerpoint/2010/main" val="121116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dae3885e2_0_387:notes"/>
          <p:cNvSpPr txBox="1">
            <a:spLocks noGrp="1"/>
          </p:cNvSpPr>
          <p:nvPr>
            <p:ph type="body" idx="1"/>
          </p:nvPr>
        </p:nvSpPr>
        <p:spPr>
          <a:xfrm>
            <a:off x="685780" y="434339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7dae3885e2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dae3885e2_0_395:notes"/>
          <p:cNvSpPr txBox="1">
            <a:spLocks noGrp="1"/>
          </p:cNvSpPr>
          <p:nvPr>
            <p:ph type="body" idx="1"/>
          </p:nvPr>
        </p:nvSpPr>
        <p:spPr>
          <a:xfrm>
            <a:off x="685780" y="434339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7dae3885e2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dae3885e2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dae3885e2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dae3885e2_0_403:notes"/>
          <p:cNvSpPr txBox="1">
            <a:spLocks noGrp="1"/>
          </p:cNvSpPr>
          <p:nvPr>
            <p:ph type="body" idx="1"/>
          </p:nvPr>
        </p:nvSpPr>
        <p:spPr>
          <a:xfrm>
            <a:off x="685780" y="434339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7dae3885e2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cec7f3655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cec7f3655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d7757071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d7757071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dae3885e2_0_418:notes"/>
          <p:cNvSpPr txBox="1">
            <a:spLocks noGrp="1"/>
          </p:cNvSpPr>
          <p:nvPr>
            <p:ph type="body" idx="1"/>
          </p:nvPr>
        </p:nvSpPr>
        <p:spPr>
          <a:xfrm>
            <a:off x="685780" y="434339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7dae3885e2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FA0C-423B-42FD-8FE3-2194BA539B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D4DB918-7468-4513-B0AD-00C44D36B3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C31B281-B240-445C-9828-A3459807E590}"/>
              </a:ext>
            </a:extLst>
          </p:cNvPr>
          <p:cNvSpPr>
            <a:spLocks noGrp="1"/>
          </p:cNvSpPr>
          <p:nvPr>
            <p:ph type="dt" sz="half" idx="10"/>
          </p:nvPr>
        </p:nvSpPr>
        <p:spPr/>
        <p:txBody>
          <a:bodyPr/>
          <a:lstStyle/>
          <a:p>
            <a:fld id="{6E29C442-8701-4746-84EF-ADC728D7189B}" type="datetimeFigureOut">
              <a:rPr lang="en-AU" smtClean="0"/>
              <a:t>22/10/2020</a:t>
            </a:fld>
            <a:endParaRPr lang="en-AU"/>
          </a:p>
        </p:txBody>
      </p:sp>
      <p:sp>
        <p:nvSpPr>
          <p:cNvPr id="5" name="Footer Placeholder 4">
            <a:extLst>
              <a:ext uri="{FF2B5EF4-FFF2-40B4-BE49-F238E27FC236}">
                <a16:creationId xmlns:a16="http://schemas.microsoft.com/office/drawing/2014/main" id="{9D50715F-6298-496B-A71C-DB23FB53573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9802140-B13C-4DFC-8D05-0FDA05D852B1}"/>
              </a:ext>
            </a:extLst>
          </p:cNvPr>
          <p:cNvSpPr>
            <a:spLocks noGrp="1"/>
          </p:cNvSpPr>
          <p:nvPr>
            <p:ph type="sldNum" sz="quarter" idx="12"/>
          </p:nvPr>
        </p:nvSpPr>
        <p:spPr/>
        <p:txBody>
          <a:bodyPr/>
          <a:lstStyle/>
          <a:p>
            <a:fld id="{6D9F04F2-36D5-4BAB-AC8B-91562D06059F}" type="slidenum">
              <a:rPr lang="en-AU" smtClean="0"/>
              <a:t>‹#›</a:t>
            </a:fld>
            <a:endParaRPr lang="en-AU"/>
          </a:p>
        </p:txBody>
      </p:sp>
    </p:spTree>
    <p:extLst>
      <p:ext uri="{BB962C8B-B14F-4D97-AF65-F5344CB8AC3E}">
        <p14:creationId xmlns:p14="http://schemas.microsoft.com/office/powerpoint/2010/main" val="90384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5A94-24A3-4C12-9D0D-8AA91F7D66B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5B048C8-D841-44FB-8B4E-2BA8080CE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E1915A0-D93F-4775-8674-8D45D8D15EA8}"/>
              </a:ext>
            </a:extLst>
          </p:cNvPr>
          <p:cNvSpPr>
            <a:spLocks noGrp="1"/>
          </p:cNvSpPr>
          <p:nvPr>
            <p:ph type="dt" sz="half" idx="10"/>
          </p:nvPr>
        </p:nvSpPr>
        <p:spPr/>
        <p:txBody>
          <a:bodyPr/>
          <a:lstStyle/>
          <a:p>
            <a:fld id="{6E29C442-8701-4746-84EF-ADC728D7189B}" type="datetimeFigureOut">
              <a:rPr lang="en-AU" smtClean="0"/>
              <a:t>22/10/2020</a:t>
            </a:fld>
            <a:endParaRPr lang="en-AU"/>
          </a:p>
        </p:txBody>
      </p:sp>
      <p:sp>
        <p:nvSpPr>
          <p:cNvPr id="5" name="Footer Placeholder 4">
            <a:extLst>
              <a:ext uri="{FF2B5EF4-FFF2-40B4-BE49-F238E27FC236}">
                <a16:creationId xmlns:a16="http://schemas.microsoft.com/office/drawing/2014/main" id="{3AFC4741-0023-4F4B-9669-A335D4139E7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9DFBF74-356E-43DF-9320-A81D073E9890}"/>
              </a:ext>
            </a:extLst>
          </p:cNvPr>
          <p:cNvSpPr>
            <a:spLocks noGrp="1"/>
          </p:cNvSpPr>
          <p:nvPr>
            <p:ph type="sldNum" sz="quarter" idx="12"/>
          </p:nvPr>
        </p:nvSpPr>
        <p:spPr/>
        <p:txBody>
          <a:bodyPr/>
          <a:lstStyle/>
          <a:p>
            <a:fld id="{6D9F04F2-36D5-4BAB-AC8B-91562D06059F}" type="slidenum">
              <a:rPr lang="en-AU" smtClean="0"/>
              <a:t>‹#›</a:t>
            </a:fld>
            <a:endParaRPr lang="en-AU"/>
          </a:p>
        </p:txBody>
      </p:sp>
    </p:spTree>
    <p:extLst>
      <p:ext uri="{BB962C8B-B14F-4D97-AF65-F5344CB8AC3E}">
        <p14:creationId xmlns:p14="http://schemas.microsoft.com/office/powerpoint/2010/main" val="97363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5287D-B5CB-4F77-BF16-D3A6A84552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E3D0C20-B284-410C-86C4-39C10C85E6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C044FAD-B03E-4C4B-A42F-BD7FA9D642F9}"/>
              </a:ext>
            </a:extLst>
          </p:cNvPr>
          <p:cNvSpPr>
            <a:spLocks noGrp="1"/>
          </p:cNvSpPr>
          <p:nvPr>
            <p:ph type="dt" sz="half" idx="10"/>
          </p:nvPr>
        </p:nvSpPr>
        <p:spPr/>
        <p:txBody>
          <a:bodyPr/>
          <a:lstStyle/>
          <a:p>
            <a:fld id="{6E29C442-8701-4746-84EF-ADC728D7189B}" type="datetimeFigureOut">
              <a:rPr lang="en-AU" smtClean="0"/>
              <a:t>22/10/2020</a:t>
            </a:fld>
            <a:endParaRPr lang="en-AU"/>
          </a:p>
        </p:txBody>
      </p:sp>
      <p:sp>
        <p:nvSpPr>
          <p:cNvPr id="5" name="Footer Placeholder 4">
            <a:extLst>
              <a:ext uri="{FF2B5EF4-FFF2-40B4-BE49-F238E27FC236}">
                <a16:creationId xmlns:a16="http://schemas.microsoft.com/office/drawing/2014/main" id="{5A60EF15-F8A1-4B6B-B5CB-29E35D26D39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C41516-1D52-4E0B-BC39-92A227B75E28}"/>
              </a:ext>
            </a:extLst>
          </p:cNvPr>
          <p:cNvSpPr>
            <a:spLocks noGrp="1"/>
          </p:cNvSpPr>
          <p:nvPr>
            <p:ph type="sldNum" sz="quarter" idx="12"/>
          </p:nvPr>
        </p:nvSpPr>
        <p:spPr/>
        <p:txBody>
          <a:bodyPr/>
          <a:lstStyle/>
          <a:p>
            <a:fld id="{6D9F04F2-36D5-4BAB-AC8B-91562D06059F}" type="slidenum">
              <a:rPr lang="en-AU" smtClean="0"/>
              <a:t>‹#›</a:t>
            </a:fld>
            <a:endParaRPr lang="en-AU"/>
          </a:p>
        </p:txBody>
      </p:sp>
    </p:spTree>
    <p:extLst>
      <p:ext uri="{BB962C8B-B14F-4D97-AF65-F5344CB8AC3E}">
        <p14:creationId xmlns:p14="http://schemas.microsoft.com/office/powerpoint/2010/main" val="286475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CE34-D1B5-4171-AA86-1A23B41185A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871859A-A9F5-44F3-AF28-06434FB872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6F69B3B-B8B6-4CB9-A041-E38AB7BFB190}"/>
              </a:ext>
            </a:extLst>
          </p:cNvPr>
          <p:cNvSpPr>
            <a:spLocks noGrp="1"/>
          </p:cNvSpPr>
          <p:nvPr>
            <p:ph type="dt" sz="half" idx="10"/>
          </p:nvPr>
        </p:nvSpPr>
        <p:spPr/>
        <p:txBody>
          <a:bodyPr/>
          <a:lstStyle/>
          <a:p>
            <a:fld id="{6E29C442-8701-4746-84EF-ADC728D7189B}" type="datetimeFigureOut">
              <a:rPr lang="en-AU" smtClean="0"/>
              <a:t>22/10/2020</a:t>
            </a:fld>
            <a:endParaRPr lang="en-AU"/>
          </a:p>
        </p:txBody>
      </p:sp>
      <p:sp>
        <p:nvSpPr>
          <p:cNvPr id="5" name="Footer Placeholder 4">
            <a:extLst>
              <a:ext uri="{FF2B5EF4-FFF2-40B4-BE49-F238E27FC236}">
                <a16:creationId xmlns:a16="http://schemas.microsoft.com/office/drawing/2014/main" id="{95DFEA6D-9CCD-40A5-939A-BC7E4990C4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B3648F-3AD4-4688-A610-F056259EB9B3}"/>
              </a:ext>
            </a:extLst>
          </p:cNvPr>
          <p:cNvSpPr>
            <a:spLocks noGrp="1"/>
          </p:cNvSpPr>
          <p:nvPr>
            <p:ph type="sldNum" sz="quarter" idx="12"/>
          </p:nvPr>
        </p:nvSpPr>
        <p:spPr/>
        <p:txBody>
          <a:bodyPr/>
          <a:lstStyle/>
          <a:p>
            <a:fld id="{6D9F04F2-36D5-4BAB-AC8B-91562D06059F}" type="slidenum">
              <a:rPr lang="en-AU" smtClean="0"/>
              <a:t>‹#›</a:t>
            </a:fld>
            <a:endParaRPr lang="en-AU"/>
          </a:p>
        </p:txBody>
      </p:sp>
    </p:spTree>
    <p:extLst>
      <p:ext uri="{BB962C8B-B14F-4D97-AF65-F5344CB8AC3E}">
        <p14:creationId xmlns:p14="http://schemas.microsoft.com/office/powerpoint/2010/main" val="62464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33E2-EC31-44F6-8B2A-037B64BB2F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A5AA768-4C4B-4938-98BF-E1506CAF81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32D5E9-FC3A-4AA8-95FD-6FD22539AE24}"/>
              </a:ext>
            </a:extLst>
          </p:cNvPr>
          <p:cNvSpPr>
            <a:spLocks noGrp="1"/>
          </p:cNvSpPr>
          <p:nvPr>
            <p:ph type="dt" sz="half" idx="10"/>
          </p:nvPr>
        </p:nvSpPr>
        <p:spPr/>
        <p:txBody>
          <a:bodyPr/>
          <a:lstStyle/>
          <a:p>
            <a:fld id="{6E29C442-8701-4746-84EF-ADC728D7189B}" type="datetimeFigureOut">
              <a:rPr lang="en-AU" smtClean="0"/>
              <a:t>22/10/2020</a:t>
            </a:fld>
            <a:endParaRPr lang="en-AU"/>
          </a:p>
        </p:txBody>
      </p:sp>
      <p:sp>
        <p:nvSpPr>
          <p:cNvPr id="5" name="Footer Placeholder 4">
            <a:extLst>
              <a:ext uri="{FF2B5EF4-FFF2-40B4-BE49-F238E27FC236}">
                <a16:creationId xmlns:a16="http://schemas.microsoft.com/office/drawing/2014/main" id="{61214DA2-1C82-44CA-B116-B352AF475C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AF8381-9EE6-455D-B3BB-E9D256FC0E38}"/>
              </a:ext>
            </a:extLst>
          </p:cNvPr>
          <p:cNvSpPr>
            <a:spLocks noGrp="1"/>
          </p:cNvSpPr>
          <p:nvPr>
            <p:ph type="sldNum" sz="quarter" idx="12"/>
          </p:nvPr>
        </p:nvSpPr>
        <p:spPr/>
        <p:txBody>
          <a:bodyPr/>
          <a:lstStyle/>
          <a:p>
            <a:fld id="{6D9F04F2-36D5-4BAB-AC8B-91562D06059F}" type="slidenum">
              <a:rPr lang="en-AU" smtClean="0"/>
              <a:t>‹#›</a:t>
            </a:fld>
            <a:endParaRPr lang="en-AU"/>
          </a:p>
        </p:txBody>
      </p:sp>
    </p:spTree>
    <p:extLst>
      <p:ext uri="{BB962C8B-B14F-4D97-AF65-F5344CB8AC3E}">
        <p14:creationId xmlns:p14="http://schemas.microsoft.com/office/powerpoint/2010/main" val="25635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E821-6EE3-4C60-B2C0-97E9FAE418B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5A93737-1232-4594-9C88-226FAA7957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E08AEA8-51EA-48EC-AE7B-5C93C6DC24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477E6A0-0560-4925-B38A-EB02BFF42C23}"/>
              </a:ext>
            </a:extLst>
          </p:cNvPr>
          <p:cNvSpPr>
            <a:spLocks noGrp="1"/>
          </p:cNvSpPr>
          <p:nvPr>
            <p:ph type="dt" sz="half" idx="10"/>
          </p:nvPr>
        </p:nvSpPr>
        <p:spPr/>
        <p:txBody>
          <a:bodyPr/>
          <a:lstStyle/>
          <a:p>
            <a:fld id="{6E29C442-8701-4746-84EF-ADC728D7189B}" type="datetimeFigureOut">
              <a:rPr lang="en-AU" smtClean="0"/>
              <a:t>22/10/2020</a:t>
            </a:fld>
            <a:endParaRPr lang="en-AU"/>
          </a:p>
        </p:txBody>
      </p:sp>
      <p:sp>
        <p:nvSpPr>
          <p:cNvPr id="6" name="Footer Placeholder 5">
            <a:extLst>
              <a:ext uri="{FF2B5EF4-FFF2-40B4-BE49-F238E27FC236}">
                <a16:creationId xmlns:a16="http://schemas.microsoft.com/office/drawing/2014/main" id="{C349D7A5-D47D-4302-8D5C-81D36055698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A69C42D-EB71-4128-A83F-0C4FD364A55A}"/>
              </a:ext>
            </a:extLst>
          </p:cNvPr>
          <p:cNvSpPr>
            <a:spLocks noGrp="1"/>
          </p:cNvSpPr>
          <p:nvPr>
            <p:ph type="sldNum" sz="quarter" idx="12"/>
          </p:nvPr>
        </p:nvSpPr>
        <p:spPr/>
        <p:txBody>
          <a:bodyPr/>
          <a:lstStyle/>
          <a:p>
            <a:fld id="{6D9F04F2-36D5-4BAB-AC8B-91562D06059F}" type="slidenum">
              <a:rPr lang="en-AU" smtClean="0"/>
              <a:t>‹#›</a:t>
            </a:fld>
            <a:endParaRPr lang="en-AU"/>
          </a:p>
        </p:txBody>
      </p:sp>
    </p:spTree>
    <p:extLst>
      <p:ext uri="{BB962C8B-B14F-4D97-AF65-F5344CB8AC3E}">
        <p14:creationId xmlns:p14="http://schemas.microsoft.com/office/powerpoint/2010/main" val="206741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717B-8834-4502-90FB-B7ABC28A365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223DC6-7CF3-402E-B6B1-A1A0EE0B5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3E8D71-5024-41AA-8334-9E6E7F4C77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09E709E-28ED-489A-B261-E37345DA9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1E18B5-0F09-4A74-8232-D3BC4DBDDC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18FE411-9D00-441C-A0A2-0963697A6508}"/>
              </a:ext>
            </a:extLst>
          </p:cNvPr>
          <p:cNvSpPr>
            <a:spLocks noGrp="1"/>
          </p:cNvSpPr>
          <p:nvPr>
            <p:ph type="dt" sz="half" idx="10"/>
          </p:nvPr>
        </p:nvSpPr>
        <p:spPr/>
        <p:txBody>
          <a:bodyPr/>
          <a:lstStyle/>
          <a:p>
            <a:fld id="{6E29C442-8701-4746-84EF-ADC728D7189B}" type="datetimeFigureOut">
              <a:rPr lang="en-AU" smtClean="0"/>
              <a:t>22/10/2020</a:t>
            </a:fld>
            <a:endParaRPr lang="en-AU"/>
          </a:p>
        </p:txBody>
      </p:sp>
      <p:sp>
        <p:nvSpPr>
          <p:cNvPr id="8" name="Footer Placeholder 7">
            <a:extLst>
              <a:ext uri="{FF2B5EF4-FFF2-40B4-BE49-F238E27FC236}">
                <a16:creationId xmlns:a16="http://schemas.microsoft.com/office/drawing/2014/main" id="{8682C762-8D70-45CB-90FC-D752C0D5765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90F0089-B47F-4E8D-A8C8-133AFFC7EF87}"/>
              </a:ext>
            </a:extLst>
          </p:cNvPr>
          <p:cNvSpPr>
            <a:spLocks noGrp="1"/>
          </p:cNvSpPr>
          <p:nvPr>
            <p:ph type="sldNum" sz="quarter" idx="12"/>
          </p:nvPr>
        </p:nvSpPr>
        <p:spPr/>
        <p:txBody>
          <a:bodyPr/>
          <a:lstStyle/>
          <a:p>
            <a:fld id="{6D9F04F2-36D5-4BAB-AC8B-91562D06059F}" type="slidenum">
              <a:rPr lang="en-AU" smtClean="0"/>
              <a:t>‹#›</a:t>
            </a:fld>
            <a:endParaRPr lang="en-AU"/>
          </a:p>
        </p:txBody>
      </p:sp>
    </p:spTree>
    <p:extLst>
      <p:ext uri="{BB962C8B-B14F-4D97-AF65-F5344CB8AC3E}">
        <p14:creationId xmlns:p14="http://schemas.microsoft.com/office/powerpoint/2010/main" val="248871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7998-4B5F-49F9-AB51-7462109EFA3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D1891C-6F5F-452E-98C3-2BD1D74836EC}"/>
              </a:ext>
            </a:extLst>
          </p:cNvPr>
          <p:cNvSpPr>
            <a:spLocks noGrp="1"/>
          </p:cNvSpPr>
          <p:nvPr>
            <p:ph type="dt" sz="half" idx="10"/>
          </p:nvPr>
        </p:nvSpPr>
        <p:spPr/>
        <p:txBody>
          <a:bodyPr/>
          <a:lstStyle/>
          <a:p>
            <a:fld id="{6E29C442-8701-4746-84EF-ADC728D7189B}" type="datetimeFigureOut">
              <a:rPr lang="en-AU" smtClean="0"/>
              <a:t>22/10/2020</a:t>
            </a:fld>
            <a:endParaRPr lang="en-AU"/>
          </a:p>
        </p:txBody>
      </p:sp>
      <p:sp>
        <p:nvSpPr>
          <p:cNvPr id="4" name="Footer Placeholder 3">
            <a:extLst>
              <a:ext uri="{FF2B5EF4-FFF2-40B4-BE49-F238E27FC236}">
                <a16:creationId xmlns:a16="http://schemas.microsoft.com/office/drawing/2014/main" id="{7894A4B8-5332-40CF-AEF2-2522F206389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BEF77DE-4582-4025-9014-9790D3C93B05}"/>
              </a:ext>
            </a:extLst>
          </p:cNvPr>
          <p:cNvSpPr>
            <a:spLocks noGrp="1"/>
          </p:cNvSpPr>
          <p:nvPr>
            <p:ph type="sldNum" sz="quarter" idx="12"/>
          </p:nvPr>
        </p:nvSpPr>
        <p:spPr/>
        <p:txBody>
          <a:bodyPr/>
          <a:lstStyle/>
          <a:p>
            <a:fld id="{6D9F04F2-36D5-4BAB-AC8B-91562D06059F}" type="slidenum">
              <a:rPr lang="en-AU" smtClean="0"/>
              <a:t>‹#›</a:t>
            </a:fld>
            <a:endParaRPr lang="en-AU"/>
          </a:p>
        </p:txBody>
      </p:sp>
    </p:spTree>
    <p:extLst>
      <p:ext uri="{BB962C8B-B14F-4D97-AF65-F5344CB8AC3E}">
        <p14:creationId xmlns:p14="http://schemas.microsoft.com/office/powerpoint/2010/main" val="279357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D593B-0C08-4D83-A418-5EDC97F35D1E}"/>
              </a:ext>
            </a:extLst>
          </p:cNvPr>
          <p:cNvSpPr>
            <a:spLocks noGrp="1"/>
          </p:cNvSpPr>
          <p:nvPr>
            <p:ph type="dt" sz="half" idx="10"/>
          </p:nvPr>
        </p:nvSpPr>
        <p:spPr/>
        <p:txBody>
          <a:bodyPr/>
          <a:lstStyle/>
          <a:p>
            <a:fld id="{6E29C442-8701-4746-84EF-ADC728D7189B}" type="datetimeFigureOut">
              <a:rPr lang="en-AU" smtClean="0"/>
              <a:t>22/10/2020</a:t>
            </a:fld>
            <a:endParaRPr lang="en-AU"/>
          </a:p>
        </p:txBody>
      </p:sp>
      <p:sp>
        <p:nvSpPr>
          <p:cNvPr id="3" name="Footer Placeholder 2">
            <a:extLst>
              <a:ext uri="{FF2B5EF4-FFF2-40B4-BE49-F238E27FC236}">
                <a16:creationId xmlns:a16="http://schemas.microsoft.com/office/drawing/2014/main" id="{43294892-7DB8-4B20-B712-8E492BD44BD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7EA10C1-C51D-4934-BAE8-9A9CC8F3B89F}"/>
              </a:ext>
            </a:extLst>
          </p:cNvPr>
          <p:cNvSpPr>
            <a:spLocks noGrp="1"/>
          </p:cNvSpPr>
          <p:nvPr>
            <p:ph type="sldNum" sz="quarter" idx="12"/>
          </p:nvPr>
        </p:nvSpPr>
        <p:spPr/>
        <p:txBody>
          <a:bodyPr/>
          <a:lstStyle/>
          <a:p>
            <a:fld id="{6D9F04F2-36D5-4BAB-AC8B-91562D06059F}" type="slidenum">
              <a:rPr lang="en-AU" smtClean="0"/>
              <a:t>‹#›</a:t>
            </a:fld>
            <a:endParaRPr lang="en-AU"/>
          </a:p>
        </p:txBody>
      </p:sp>
    </p:spTree>
    <p:extLst>
      <p:ext uri="{BB962C8B-B14F-4D97-AF65-F5344CB8AC3E}">
        <p14:creationId xmlns:p14="http://schemas.microsoft.com/office/powerpoint/2010/main" val="133335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B4DD-5503-486F-AF76-37EBAA314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00A84CF-D5E5-47FB-8092-48A9213BB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C3CDCA9-0872-49E2-9D34-E1CE17465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54807F-993F-4A55-AA61-661E79F15E0D}"/>
              </a:ext>
            </a:extLst>
          </p:cNvPr>
          <p:cNvSpPr>
            <a:spLocks noGrp="1"/>
          </p:cNvSpPr>
          <p:nvPr>
            <p:ph type="dt" sz="half" idx="10"/>
          </p:nvPr>
        </p:nvSpPr>
        <p:spPr/>
        <p:txBody>
          <a:bodyPr/>
          <a:lstStyle/>
          <a:p>
            <a:fld id="{6E29C442-8701-4746-84EF-ADC728D7189B}" type="datetimeFigureOut">
              <a:rPr lang="en-AU" smtClean="0"/>
              <a:t>22/10/2020</a:t>
            </a:fld>
            <a:endParaRPr lang="en-AU"/>
          </a:p>
        </p:txBody>
      </p:sp>
      <p:sp>
        <p:nvSpPr>
          <p:cNvPr id="6" name="Footer Placeholder 5">
            <a:extLst>
              <a:ext uri="{FF2B5EF4-FFF2-40B4-BE49-F238E27FC236}">
                <a16:creationId xmlns:a16="http://schemas.microsoft.com/office/drawing/2014/main" id="{804C1627-0CE3-48F7-A975-0CF34693466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131B7BE-DF67-4598-9405-EC11B6295586}"/>
              </a:ext>
            </a:extLst>
          </p:cNvPr>
          <p:cNvSpPr>
            <a:spLocks noGrp="1"/>
          </p:cNvSpPr>
          <p:nvPr>
            <p:ph type="sldNum" sz="quarter" idx="12"/>
          </p:nvPr>
        </p:nvSpPr>
        <p:spPr/>
        <p:txBody>
          <a:bodyPr/>
          <a:lstStyle/>
          <a:p>
            <a:fld id="{6D9F04F2-36D5-4BAB-AC8B-91562D06059F}" type="slidenum">
              <a:rPr lang="en-AU" smtClean="0"/>
              <a:t>‹#›</a:t>
            </a:fld>
            <a:endParaRPr lang="en-AU"/>
          </a:p>
        </p:txBody>
      </p:sp>
    </p:spTree>
    <p:extLst>
      <p:ext uri="{BB962C8B-B14F-4D97-AF65-F5344CB8AC3E}">
        <p14:creationId xmlns:p14="http://schemas.microsoft.com/office/powerpoint/2010/main" val="119627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AD25-D937-4840-97A7-A5EFE60982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EFFCD3E-BF76-4BED-9B98-70B3A7F6F0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C15AA26-61E6-4355-A73E-D21ECDE07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7E6533-FB3C-4AC2-8DF3-CC0BE07298F9}"/>
              </a:ext>
            </a:extLst>
          </p:cNvPr>
          <p:cNvSpPr>
            <a:spLocks noGrp="1"/>
          </p:cNvSpPr>
          <p:nvPr>
            <p:ph type="dt" sz="half" idx="10"/>
          </p:nvPr>
        </p:nvSpPr>
        <p:spPr/>
        <p:txBody>
          <a:bodyPr/>
          <a:lstStyle/>
          <a:p>
            <a:fld id="{6E29C442-8701-4746-84EF-ADC728D7189B}" type="datetimeFigureOut">
              <a:rPr lang="en-AU" smtClean="0"/>
              <a:t>22/10/2020</a:t>
            </a:fld>
            <a:endParaRPr lang="en-AU"/>
          </a:p>
        </p:txBody>
      </p:sp>
      <p:sp>
        <p:nvSpPr>
          <p:cNvPr id="6" name="Footer Placeholder 5">
            <a:extLst>
              <a:ext uri="{FF2B5EF4-FFF2-40B4-BE49-F238E27FC236}">
                <a16:creationId xmlns:a16="http://schemas.microsoft.com/office/drawing/2014/main" id="{3580250E-C3A3-460F-A8CA-BC55BC817A3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4E0A7C2-F2E9-44CD-A0C1-84DEECD182A0}"/>
              </a:ext>
            </a:extLst>
          </p:cNvPr>
          <p:cNvSpPr>
            <a:spLocks noGrp="1"/>
          </p:cNvSpPr>
          <p:nvPr>
            <p:ph type="sldNum" sz="quarter" idx="12"/>
          </p:nvPr>
        </p:nvSpPr>
        <p:spPr/>
        <p:txBody>
          <a:bodyPr/>
          <a:lstStyle/>
          <a:p>
            <a:fld id="{6D9F04F2-36D5-4BAB-AC8B-91562D06059F}" type="slidenum">
              <a:rPr lang="en-AU" smtClean="0"/>
              <a:t>‹#›</a:t>
            </a:fld>
            <a:endParaRPr lang="en-AU"/>
          </a:p>
        </p:txBody>
      </p:sp>
    </p:spTree>
    <p:extLst>
      <p:ext uri="{BB962C8B-B14F-4D97-AF65-F5344CB8AC3E}">
        <p14:creationId xmlns:p14="http://schemas.microsoft.com/office/powerpoint/2010/main" val="309468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4427A-3509-4DAA-8D6D-AEFDCF924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87DEA8F-BC4B-4CB8-B79F-F34D0BDAA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87ED76-94BE-4582-BBF3-58DA7BA616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9C442-8701-4746-84EF-ADC728D7189B}" type="datetimeFigureOut">
              <a:rPr lang="en-AU" smtClean="0"/>
              <a:t>22/10/2020</a:t>
            </a:fld>
            <a:endParaRPr lang="en-AU"/>
          </a:p>
        </p:txBody>
      </p:sp>
      <p:sp>
        <p:nvSpPr>
          <p:cNvPr id="5" name="Footer Placeholder 4">
            <a:extLst>
              <a:ext uri="{FF2B5EF4-FFF2-40B4-BE49-F238E27FC236}">
                <a16:creationId xmlns:a16="http://schemas.microsoft.com/office/drawing/2014/main" id="{05E2EACE-EE4F-417C-88B2-A421B77E4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6BDAA43-291C-4492-A5C2-0DD9AD363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F04F2-36D5-4BAB-AC8B-91562D06059F}" type="slidenum">
              <a:rPr lang="en-AU" smtClean="0"/>
              <a:t>‹#›</a:t>
            </a:fld>
            <a:endParaRPr lang="en-AU"/>
          </a:p>
        </p:txBody>
      </p:sp>
    </p:spTree>
    <p:extLst>
      <p:ext uri="{BB962C8B-B14F-4D97-AF65-F5344CB8AC3E}">
        <p14:creationId xmlns:p14="http://schemas.microsoft.com/office/powerpoint/2010/main" val="4094841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oatleypublicschool.nsw.edu.a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oatley-p.school@det.nsw.edu.a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ttp://www.oatleypublicschool.nsw.edu.au/wp-content/themes/ops/images/bannerphoto1a.jpg">
            <a:extLst>
              <a:ext uri="{FF2B5EF4-FFF2-40B4-BE49-F238E27FC236}">
                <a16:creationId xmlns:a16="http://schemas.microsoft.com/office/drawing/2014/main" id="{0A29DA29-5908-484A-90DF-F2B035ED6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13" y="129915"/>
            <a:ext cx="11663968" cy="343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2863D23-593D-43F3-9010-1AFA2B2C2D2A}"/>
              </a:ext>
            </a:extLst>
          </p:cNvPr>
          <p:cNvSpPr txBox="1"/>
          <p:nvPr/>
        </p:nvSpPr>
        <p:spPr>
          <a:xfrm>
            <a:off x="1993783" y="4174217"/>
            <a:ext cx="8204433" cy="2308324"/>
          </a:xfrm>
          <a:prstGeom prst="rect">
            <a:avLst/>
          </a:prstGeom>
          <a:noFill/>
          <a:ln w="38100">
            <a:noFill/>
          </a:ln>
        </p:spPr>
        <p:txBody>
          <a:bodyPr wrap="square" rtlCol="0">
            <a:spAutoFit/>
          </a:bodyPr>
          <a:lstStyle/>
          <a:p>
            <a:pPr algn="ctr"/>
            <a:r>
              <a:rPr lang="en-AU" sz="4000" dirty="0">
                <a:solidFill>
                  <a:srgbClr val="002060"/>
                </a:solidFill>
              </a:rPr>
              <a:t>Welcome to Oatley Public School Kindergarten Transition, 2020</a:t>
            </a:r>
          </a:p>
          <a:p>
            <a:pPr algn="ctr"/>
            <a:r>
              <a:rPr lang="en-AU" sz="2400" dirty="0">
                <a:solidFill>
                  <a:srgbClr val="002060"/>
                </a:solidFill>
              </a:rPr>
              <a:t>Session 1- School Transition Information</a:t>
            </a:r>
          </a:p>
          <a:p>
            <a:pPr algn="ctr"/>
            <a:endParaRPr lang="en-AU" sz="4000" dirty="0">
              <a:solidFill>
                <a:srgbClr val="002060"/>
              </a:solidFill>
            </a:endParaRPr>
          </a:p>
        </p:txBody>
      </p:sp>
    </p:spTree>
    <p:extLst>
      <p:ext uri="{BB962C8B-B14F-4D97-AF65-F5344CB8AC3E}">
        <p14:creationId xmlns:p14="http://schemas.microsoft.com/office/powerpoint/2010/main" val="378845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E042BE-EEA0-4F2B-A6BB-4CC4E6DB12EE}"/>
              </a:ext>
            </a:extLst>
          </p:cNvPr>
          <p:cNvSpPr txBox="1"/>
          <p:nvPr/>
        </p:nvSpPr>
        <p:spPr>
          <a:xfrm>
            <a:off x="461395" y="394283"/>
            <a:ext cx="10150679" cy="769441"/>
          </a:xfrm>
          <a:prstGeom prst="rect">
            <a:avLst/>
          </a:prstGeom>
          <a:noFill/>
        </p:spPr>
        <p:txBody>
          <a:bodyPr wrap="square" rtlCol="0">
            <a:spAutoFit/>
          </a:bodyPr>
          <a:lstStyle/>
          <a:p>
            <a:pPr algn="ctr"/>
            <a:r>
              <a:rPr lang="en-AU" sz="4400" b="1" dirty="0"/>
              <a:t>Kindergarten Transition Day</a:t>
            </a:r>
          </a:p>
        </p:txBody>
      </p:sp>
      <p:pic>
        <p:nvPicPr>
          <p:cNvPr id="12" name="Picture 11">
            <a:extLst>
              <a:ext uri="{FF2B5EF4-FFF2-40B4-BE49-F238E27FC236}">
                <a16:creationId xmlns:a16="http://schemas.microsoft.com/office/drawing/2014/main" id="{3FCF032A-4CA1-4D89-92A3-5F9FD1F67BDE}"/>
              </a:ext>
            </a:extLst>
          </p:cNvPr>
          <p:cNvPicPr>
            <a:picLocks noChangeAspect="1"/>
          </p:cNvPicPr>
          <p:nvPr/>
        </p:nvPicPr>
        <p:blipFill>
          <a:blip r:embed="rId2"/>
          <a:stretch>
            <a:fillRect/>
          </a:stretch>
        </p:blipFill>
        <p:spPr>
          <a:xfrm>
            <a:off x="6096000" y="3215081"/>
            <a:ext cx="2965230" cy="2294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F01B450F-56CF-4EBD-8261-76E924AA011E}"/>
              </a:ext>
            </a:extLst>
          </p:cNvPr>
          <p:cNvPicPr>
            <a:picLocks noChangeAspect="1"/>
          </p:cNvPicPr>
          <p:nvPr/>
        </p:nvPicPr>
        <p:blipFill>
          <a:blip r:embed="rId3"/>
          <a:stretch>
            <a:fillRect/>
          </a:stretch>
        </p:blipFill>
        <p:spPr>
          <a:xfrm>
            <a:off x="9340768" y="3729998"/>
            <a:ext cx="2353485" cy="2659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0156E030-A3BC-4FA3-91CC-964DB51B0CB3}"/>
              </a:ext>
            </a:extLst>
          </p:cNvPr>
          <p:cNvSpPr txBox="1"/>
          <p:nvPr/>
        </p:nvSpPr>
        <p:spPr>
          <a:xfrm>
            <a:off x="693489" y="1325461"/>
            <a:ext cx="4211274" cy="4955203"/>
          </a:xfrm>
          <a:prstGeom prst="rect">
            <a:avLst/>
          </a:prstGeom>
          <a:noFill/>
        </p:spPr>
        <p:txBody>
          <a:bodyPr wrap="square" rtlCol="0">
            <a:spAutoFit/>
          </a:bodyPr>
          <a:lstStyle/>
          <a:p>
            <a:r>
              <a:rPr lang="en-AU" dirty="0"/>
              <a:t>Upon registration students will be given a name tag that also has a coloured dot on it. The colours are allocated based on the  alphabetical order of surnames and used as a quick visual reference to guide us with our observations and dismissal</a:t>
            </a:r>
            <a:r>
              <a:rPr lang="en-AU" sz="1400" i="1" dirty="0"/>
              <a:t>. Please note these are not the classes students will be placed in, or organised based on academic achievement. </a:t>
            </a:r>
          </a:p>
          <a:p>
            <a:endParaRPr lang="en-AU" dirty="0"/>
          </a:p>
          <a:p>
            <a:r>
              <a:rPr lang="en-AU" dirty="0"/>
              <a:t>Whilst in the classroom children will engage in a range of activities including developmental play, with a fine motor and social skills focus, story time and a short worksheet. </a:t>
            </a:r>
          </a:p>
          <a:p>
            <a:endParaRPr lang="en-AU" dirty="0"/>
          </a:p>
          <a:p>
            <a:r>
              <a:rPr lang="en-AU" dirty="0"/>
              <a:t>We will take children on a short orientation of the facilities on our North Site- Toilets and play areas. </a:t>
            </a:r>
          </a:p>
        </p:txBody>
      </p:sp>
      <p:pic>
        <p:nvPicPr>
          <p:cNvPr id="9" name="Picture 2">
            <a:extLst>
              <a:ext uri="{FF2B5EF4-FFF2-40B4-BE49-F238E27FC236}">
                <a16:creationId xmlns:a16="http://schemas.microsoft.com/office/drawing/2014/main" id="{5E11ED50-4C1C-4885-A8CB-7868B8E250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4815" y="1447814"/>
            <a:ext cx="2829330" cy="19811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85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AE1BE-C129-483B-89F0-49378C60ACC4}"/>
              </a:ext>
            </a:extLst>
          </p:cNvPr>
          <p:cNvSpPr txBox="1"/>
          <p:nvPr/>
        </p:nvSpPr>
        <p:spPr>
          <a:xfrm>
            <a:off x="461395" y="394283"/>
            <a:ext cx="10150679" cy="769441"/>
          </a:xfrm>
          <a:prstGeom prst="rect">
            <a:avLst/>
          </a:prstGeom>
          <a:noFill/>
        </p:spPr>
        <p:txBody>
          <a:bodyPr wrap="square" rtlCol="0">
            <a:spAutoFit/>
          </a:bodyPr>
          <a:lstStyle/>
          <a:p>
            <a:pPr algn="ctr"/>
            <a:r>
              <a:rPr lang="en-AU" sz="4400" b="1" dirty="0"/>
              <a:t>Kindergarten Transition Day</a:t>
            </a:r>
          </a:p>
        </p:txBody>
      </p:sp>
      <p:sp>
        <p:nvSpPr>
          <p:cNvPr id="3" name="Rectangle 2">
            <a:extLst>
              <a:ext uri="{FF2B5EF4-FFF2-40B4-BE49-F238E27FC236}">
                <a16:creationId xmlns:a16="http://schemas.microsoft.com/office/drawing/2014/main" id="{3CA6F553-35FF-441E-B31E-12FF83CB9533}"/>
              </a:ext>
            </a:extLst>
          </p:cNvPr>
          <p:cNvSpPr/>
          <p:nvPr/>
        </p:nvSpPr>
        <p:spPr>
          <a:xfrm>
            <a:off x="6096000" y="1206336"/>
            <a:ext cx="4384860" cy="2308324"/>
          </a:xfrm>
          <a:prstGeom prst="rect">
            <a:avLst/>
          </a:prstGeom>
        </p:spPr>
        <p:txBody>
          <a:bodyPr wrap="square">
            <a:spAutoFit/>
          </a:bodyPr>
          <a:lstStyle/>
          <a:p>
            <a:r>
              <a:rPr lang="en-AU" b="1" u="sng" dirty="0"/>
              <a:t>Pick up Procedures</a:t>
            </a:r>
          </a:p>
          <a:p>
            <a:endParaRPr lang="en-AU" dirty="0"/>
          </a:p>
          <a:p>
            <a:r>
              <a:rPr lang="en-AU" dirty="0"/>
              <a:t>At the end of the Transition session, 11.00 or 1.30:</a:t>
            </a:r>
          </a:p>
          <a:p>
            <a:pPr marL="285750" indent="-285750">
              <a:buFontTx/>
              <a:buChar char="-"/>
            </a:pPr>
            <a:r>
              <a:rPr lang="en-AU" dirty="0"/>
              <a:t>we will bring all children back to the gate at which they entered. </a:t>
            </a:r>
          </a:p>
          <a:p>
            <a:pPr marL="285750" indent="-285750">
              <a:buFontTx/>
              <a:buChar char="-"/>
            </a:pPr>
            <a:r>
              <a:rPr lang="en-AU" dirty="0"/>
              <a:t> We will release children one by one once a parent/carer is sighted.</a:t>
            </a:r>
          </a:p>
        </p:txBody>
      </p:sp>
      <p:sp>
        <p:nvSpPr>
          <p:cNvPr id="4" name="TextBox 3">
            <a:extLst>
              <a:ext uri="{FF2B5EF4-FFF2-40B4-BE49-F238E27FC236}">
                <a16:creationId xmlns:a16="http://schemas.microsoft.com/office/drawing/2014/main" id="{F456F88E-EC10-4015-872A-46B282E414BC}"/>
              </a:ext>
            </a:extLst>
          </p:cNvPr>
          <p:cNvSpPr txBox="1"/>
          <p:nvPr/>
        </p:nvSpPr>
        <p:spPr>
          <a:xfrm>
            <a:off x="310392" y="1423922"/>
            <a:ext cx="4932727" cy="1754326"/>
          </a:xfrm>
          <a:prstGeom prst="rect">
            <a:avLst/>
          </a:prstGeom>
          <a:noFill/>
        </p:spPr>
        <p:txBody>
          <a:bodyPr wrap="square" rtlCol="0">
            <a:spAutoFit/>
          </a:bodyPr>
          <a:lstStyle/>
          <a:p>
            <a:r>
              <a:rPr lang="en-AU" b="1" u="sng" dirty="0"/>
              <a:t>What they will bring home</a:t>
            </a:r>
          </a:p>
          <a:p>
            <a:r>
              <a:rPr lang="en-AU" dirty="0"/>
              <a:t>All students will bring home a yellow folder containing any some helpful resources including:</a:t>
            </a:r>
          </a:p>
          <a:p>
            <a:endParaRPr lang="en-AU" dirty="0"/>
          </a:p>
          <a:p>
            <a:r>
              <a:rPr lang="en-AU" b="1" dirty="0"/>
              <a:t>     </a:t>
            </a:r>
          </a:p>
          <a:p>
            <a:r>
              <a:rPr lang="en-AU" b="1" dirty="0"/>
              <a:t>    A Social Story</a:t>
            </a:r>
          </a:p>
        </p:txBody>
      </p:sp>
      <p:pic>
        <p:nvPicPr>
          <p:cNvPr id="5" name="Picture 4">
            <a:extLst>
              <a:ext uri="{FF2B5EF4-FFF2-40B4-BE49-F238E27FC236}">
                <a16:creationId xmlns:a16="http://schemas.microsoft.com/office/drawing/2014/main" id="{6F0936F9-566A-4A01-AFD2-D8C170617704}"/>
              </a:ext>
            </a:extLst>
          </p:cNvPr>
          <p:cNvPicPr>
            <a:picLocks noChangeAspect="1"/>
          </p:cNvPicPr>
          <p:nvPr/>
        </p:nvPicPr>
        <p:blipFill>
          <a:blip r:embed="rId2"/>
          <a:stretch>
            <a:fillRect/>
          </a:stretch>
        </p:blipFill>
        <p:spPr>
          <a:xfrm>
            <a:off x="2283934" y="2498998"/>
            <a:ext cx="1842969" cy="1296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F61707E-83EE-4BC7-809F-E170C0053F34}"/>
              </a:ext>
            </a:extLst>
          </p:cNvPr>
          <p:cNvPicPr>
            <a:picLocks noChangeAspect="1"/>
          </p:cNvPicPr>
          <p:nvPr/>
        </p:nvPicPr>
        <p:blipFill>
          <a:blip r:embed="rId3"/>
          <a:stretch>
            <a:fillRect/>
          </a:stretch>
        </p:blipFill>
        <p:spPr>
          <a:xfrm>
            <a:off x="461395" y="4234983"/>
            <a:ext cx="1672063" cy="2151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9694B87C-6E73-485D-BDF9-628B973FD7FB}"/>
              </a:ext>
            </a:extLst>
          </p:cNvPr>
          <p:cNvSpPr txBox="1"/>
          <p:nvPr/>
        </p:nvSpPr>
        <p:spPr>
          <a:xfrm>
            <a:off x="2133458" y="4777261"/>
            <a:ext cx="2441266" cy="646331"/>
          </a:xfrm>
          <a:prstGeom prst="rect">
            <a:avLst/>
          </a:prstGeom>
          <a:noFill/>
        </p:spPr>
        <p:txBody>
          <a:bodyPr wrap="square" rtlCol="0">
            <a:spAutoFit/>
          </a:bodyPr>
          <a:lstStyle/>
          <a:p>
            <a:pPr algn="ctr"/>
            <a:r>
              <a:rPr lang="en-AU" b="1" dirty="0"/>
              <a:t>Kindergarten Information Booklet</a:t>
            </a:r>
          </a:p>
        </p:txBody>
      </p:sp>
      <p:pic>
        <p:nvPicPr>
          <p:cNvPr id="8" name="Picture 7">
            <a:extLst>
              <a:ext uri="{FF2B5EF4-FFF2-40B4-BE49-F238E27FC236}">
                <a16:creationId xmlns:a16="http://schemas.microsoft.com/office/drawing/2014/main" id="{1BE9E116-6452-4CC1-8C2C-755D995EEE32}"/>
              </a:ext>
            </a:extLst>
          </p:cNvPr>
          <p:cNvPicPr>
            <a:picLocks noChangeAspect="1"/>
          </p:cNvPicPr>
          <p:nvPr/>
        </p:nvPicPr>
        <p:blipFill>
          <a:blip r:embed="rId4"/>
          <a:stretch>
            <a:fillRect/>
          </a:stretch>
        </p:blipFill>
        <p:spPr>
          <a:xfrm>
            <a:off x="6340323" y="4808436"/>
            <a:ext cx="2771961" cy="1686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A05141F7-EC8F-4449-86D2-2BF0904E4413}"/>
              </a:ext>
            </a:extLst>
          </p:cNvPr>
          <p:cNvPicPr>
            <a:picLocks noChangeAspect="1"/>
          </p:cNvPicPr>
          <p:nvPr/>
        </p:nvPicPr>
        <p:blipFill>
          <a:blip r:embed="rId5"/>
          <a:stretch>
            <a:fillRect/>
          </a:stretch>
        </p:blipFill>
        <p:spPr>
          <a:xfrm>
            <a:off x="8781589" y="3707168"/>
            <a:ext cx="2949016" cy="1603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030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6ED57A-E50A-4154-B6F9-177E4C990E03}"/>
              </a:ext>
            </a:extLst>
          </p:cNvPr>
          <p:cNvSpPr txBox="1"/>
          <p:nvPr/>
        </p:nvSpPr>
        <p:spPr>
          <a:xfrm>
            <a:off x="461395" y="394283"/>
            <a:ext cx="10150679" cy="769441"/>
          </a:xfrm>
          <a:prstGeom prst="rect">
            <a:avLst/>
          </a:prstGeom>
          <a:noFill/>
        </p:spPr>
        <p:txBody>
          <a:bodyPr wrap="square" rtlCol="0">
            <a:spAutoFit/>
          </a:bodyPr>
          <a:lstStyle/>
          <a:p>
            <a:pPr algn="ctr"/>
            <a:r>
              <a:rPr lang="en-AU" sz="4400" b="1" dirty="0"/>
              <a:t>Kindergarten Transition Day</a:t>
            </a:r>
          </a:p>
        </p:txBody>
      </p:sp>
      <p:sp>
        <p:nvSpPr>
          <p:cNvPr id="5" name="TextBox 4">
            <a:extLst>
              <a:ext uri="{FF2B5EF4-FFF2-40B4-BE49-F238E27FC236}">
                <a16:creationId xmlns:a16="http://schemas.microsoft.com/office/drawing/2014/main" id="{622113AA-5787-4DCC-8CD9-5CA047EB37A3}"/>
              </a:ext>
            </a:extLst>
          </p:cNvPr>
          <p:cNvSpPr txBox="1"/>
          <p:nvPr/>
        </p:nvSpPr>
        <p:spPr>
          <a:xfrm>
            <a:off x="545284" y="1280792"/>
            <a:ext cx="10326848" cy="2862322"/>
          </a:xfrm>
          <a:prstGeom prst="rect">
            <a:avLst/>
          </a:prstGeom>
          <a:noFill/>
        </p:spPr>
        <p:txBody>
          <a:bodyPr wrap="square" rtlCol="0">
            <a:spAutoFit/>
          </a:bodyPr>
          <a:lstStyle/>
          <a:p>
            <a:r>
              <a:rPr lang="en-AU" dirty="0"/>
              <a:t>We will continue to use email to connect with you over the coming weeks. Please look out for:</a:t>
            </a:r>
          </a:p>
          <a:p>
            <a:endParaRPr lang="en-AU" dirty="0"/>
          </a:p>
          <a:p>
            <a:r>
              <a:rPr lang="en-AU" b="1" dirty="0"/>
              <a:t>Our Kindergarten Video- </a:t>
            </a:r>
            <a:r>
              <a:rPr lang="en-AU" dirty="0"/>
              <a:t>‘The Secret Life of Kindergarten’</a:t>
            </a:r>
          </a:p>
          <a:p>
            <a:r>
              <a:rPr lang="en-AU" dirty="0"/>
              <a:t>This video has been created starring our current Kindergarten students sharing some of their routines and experiences in Kindergarten. </a:t>
            </a:r>
          </a:p>
          <a:p>
            <a:endParaRPr lang="en-AU" dirty="0"/>
          </a:p>
          <a:p>
            <a:r>
              <a:rPr lang="en-AU" b="1" dirty="0"/>
              <a:t>Our second ZOOM session- </a:t>
            </a:r>
            <a:r>
              <a:rPr lang="en-AU" dirty="0"/>
              <a:t>Once our Transition Sessions are complete and you have had enough time to go through the information provided in the information pack, we will run another ZOOM session. This will be to elaborate on what to expect next year, and to answer any questions you may have. </a:t>
            </a:r>
          </a:p>
          <a:p>
            <a:endParaRPr lang="en-AU" dirty="0"/>
          </a:p>
        </p:txBody>
      </p:sp>
      <p:sp>
        <p:nvSpPr>
          <p:cNvPr id="6" name="TextBox 5">
            <a:extLst>
              <a:ext uri="{FF2B5EF4-FFF2-40B4-BE49-F238E27FC236}">
                <a16:creationId xmlns:a16="http://schemas.microsoft.com/office/drawing/2014/main" id="{1DB0C78D-FCD7-49BA-840F-92DBEA3115DA}"/>
              </a:ext>
            </a:extLst>
          </p:cNvPr>
          <p:cNvSpPr txBox="1"/>
          <p:nvPr/>
        </p:nvSpPr>
        <p:spPr>
          <a:xfrm>
            <a:off x="864066" y="3937016"/>
            <a:ext cx="9521505" cy="646331"/>
          </a:xfrm>
          <a:prstGeom prst="rect">
            <a:avLst/>
          </a:prstGeom>
          <a:noFill/>
        </p:spPr>
        <p:txBody>
          <a:bodyPr wrap="square" rtlCol="0">
            <a:spAutoFit/>
          </a:bodyPr>
          <a:lstStyle/>
          <a:p>
            <a:r>
              <a:rPr lang="en-AU" i="1" dirty="0"/>
              <a:t>Please note, if you have any concerns specific to your child, please email the school and we can respond via email or a phone call if required. </a:t>
            </a:r>
          </a:p>
        </p:txBody>
      </p:sp>
      <p:sp>
        <p:nvSpPr>
          <p:cNvPr id="7" name="Rectangle 6">
            <a:extLst>
              <a:ext uri="{FF2B5EF4-FFF2-40B4-BE49-F238E27FC236}">
                <a16:creationId xmlns:a16="http://schemas.microsoft.com/office/drawing/2014/main" id="{ED6181E4-DC16-4A66-8F25-60D8209D1451}"/>
              </a:ext>
            </a:extLst>
          </p:cNvPr>
          <p:cNvSpPr/>
          <p:nvPr/>
        </p:nvSpPr>
        <p:spPr>
          <a:xfrm>
            <a:off x="796954" y="4722586"/>
            <a:ext cx="8992998" cy="584775"/>
          </a:xfrm>
          <a:prstGeom prst="rect">
            <a:avLst/>
          </a:prstGeom>
        </p:spPr>
        <p:txBody>
          <a:bodyPr wrap="square">
            <a:spAutoFit/>
          </a:bodyPr>
          <a:lstStyle/>
          <a:p>
            <a:r>
              <a:rPr lang="en-AU" sz="1600" b="1" i="1" dirty="0"/>
              <a:t>A positive start to school is important and depends on everyone working together to make it happen – family, community, early childhood service and the school team. (DET NSW)</a:t>
            </a:r>
          </a:p>
        </p:txBody>
      </p:sp>
      <p:pic>
        <p:nvPicPr>
          <p:cNvPr id="8" name="Picture 7">
            <a:extLst>
              <a:ext uri="{FF2B5EF4-FFF2-40B4-BE49-F238E27FC236}">
                <a16:creationId xmlns:a16="http://schemas.microsoft.com/office/drawing/2014/main" id="{06C8A401-E271-4AA6-BFE4-9B6F44DD0B18}"/>
              </a:ext>
            </a:extLst>
          </p:cNvPr>
          <p:cNvPicPr/>
          <p:nvPr/>
        </p:nvPicPr>
        <p:blipFill>
          <a:blip r:embed="rId2">
            <a:extLst>
              <a:ext uri="{28A0092B-C50C-407E-A947-70E740481C1C}">
                <a14:useLocalDpi xmlns:a14="http://schemas.microsoft.com/office/drawing/2010/main" val="0"/>
              </a:ext>
            </a:extLst>
          </a:blip>
          <a:stretch>
            <a:fillRect/>
          </a:stretch>
        </p:blipFill>
        <p:spPr>
          <a:xfrm>
            <a:off x="2588111" y="5577208"/>
            <a:ext cx="5897245" cy="975278"/>
          </a:xfrm>
          <a:prstGeom prst="rect">
            <a:avLst/>
          </a:prstGeom>
        </p:spPr>
      </p:pic>
    </p:spTree>
    <p:extLst>
      <p:ext uri="{BB962C8B-B14F-4D97-AF65-F5344CB8AC3E}">
        <p14:creationId xmlns:p14="http://schemas.microsoft.com/office/powerpoint/2010/main" val="114426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p:nvPr/>
        </p:nvSpPr>
        <p:spPr>
          <a:xfrm>
            <a:off x="1039005" y="257922"/>
            <a:ext cx="9937624" cy="769500"/>
          </a:xfrm>
          <a:prstGeom prst="rect">
            <a:avLst/>
          </a:prstGeom>
          <a:noFill/>
          <a:ln>
            <a:noFill/>
          </a:ln>
        </p:spPr>
        <p:txBody>
          <a:bodyPr spcFirstLastPara="1" wrap="square" lIns="91425" tIns="45700" rIns="91425" bIns="45700" anchor="t" anchorCtr="0">
            <a:noAutofit/>
          </a:bodyPr>
          <a:lstStyle/>
          <a:p>
            <a:r>
              <a:rPr lang="en-AU" sz="4400" u="sng" dirty="0">
                <a:solidFill>
                  <a:schemeClr val="dk1"/>
                </a:solidFill>
                <a:latin typeface="Overlock"/>
                <a:ea typeface="Overlock"/>
                <a:cs typeface="Overlock"/>
                <a:sym typeface="Overlock"/>
              </a:rPr>
              <a:t>Formal Communication Platforms</a:t>
            </a:r>
            <a:endParaRPr sz="2000" u="sng" dirty="0">
              <a:solidFill>
                <a:schemeClr val="dk1"/>
              </a:solidFill>
              <a:latin typeface="Overlock"/>
              <a:ea typeface="Overlock"/>
              <a:cs typeface="Overlock"/>
              <a:sym typeface="Overlock"/>
            </a:endParaRPr>
          </a:p>
        </p:txBody>
      </p:sp>
      <p:sp>
        <p:nvSpPr>
          <p:cNvPr id="245" name="Google Shape;245;p37"/>
          <p:cNvSpPr txBox="1"/>
          <p:nvPr/>
        </p:nvSpPr>
        <p:spPr>
          <a:xfrm>
            <a:off x="1373526" y="2044602"/>
            <a:ext cx="9398552" cy="2180889"/>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2800"/>
              <a:buFont typeface="Noto Sans Symbols"/>
              <a:buChar char="⮚"/>
            </a:pPr>
            <a:r>
              <a:rPr lang="en-AU" sz="2800" dirty="0">
                <a:solidFill>
                  <a:schemeClr val="dk1"/>
                </a:solidFill>
                <a:latin typeface="Overlock"/>
                <a:ea typeface="Overlock"/>
                <a:cs typeface="Overlock"/>
                <a:sym typeface="Overlock"/>
              </a:rPr>
              <a:t>Oatley Public School Website </a:t>
            </a:r>
            <a:r>
              <a:rPr lang="en-AU" sz="2800" u="sng" dirty="0">
                <a:solidFill>
                  <a:schemeClr val="dk1"/>
                </a:solidFill>
                <a:latin typeface="Overlock"/>
                <a:ea typeface="Overlock"/>
                <a:cs typeface="Overlock"/>
                <a:sym typeface="Overlock"/>
                <a:hlinkClick r:id="rId3">
                  <a:extLst>
                    <a:ext uri="{A12FA001-AC4F-418D-AE19-62706E023703}">
                      <ahyp:hlinkClr xmlns:ahyp="http://schemas.microsoft.com/office/drawing/2018/hyperlinkcolor" val="tx"/>
                    </a:ext>
                  </a:extLst>
                </a:hlinkClick>
              </a:rPr>
              <a:t>https://oatleypublicschool.nsw.edu.au/</a:t>
            </a:r>
            <a:endParaRPr sz="2800" dirty="0">
              <a:solidFill>
                <a:schemeClr val="dk1"/>
              </a:solidFill>
              <a:latin typeface="Overlock"/>
              <a:ea typeface="Overlock"/>
              <a:cs typeface="Overlock"/>
              <a:sym typeface="Overlock"/>
            </a:endParaRPr>
          </a:p>
          <a:p>
            <a:pPr marL="342900" indent="-342900">
              <a:buClr>
                <a:schemeClr val="dk1"/>
              </a:buClr>
              <a:buSzPts val="2000"/>
              <a:buFont typeface="Overlock"/>
              <a:buChar char="-"/>
            </a:pPr>
            <a:r>
              <a:rPr lang="en-AU" sz="2000" dirty="0">
                <a:solidFill>
                  <a:schemeClr val="dk1"/>
                </a:solidFill>
                <a:latin typeface="Overlock"/>
                <a:ea typeface="Overlock"/>
                <a:cs typeface="Overlock"/>
                <a:sym typeface="Overlock"/>
              </a:rPr>
              <a:t>Information about- About our School, Student Wellbeing, For Parents, Kinder 2021 page, Newsletter (From the Principal) </a:t>
            </a:r>
          </a:p>
          <a:p>
            <a:pPr marL="342900" indent="-342900">
              <a:buClr>
                <a:schemeClr val="dk1"/>
              </a:buClr>
              <a:buSzPts val="2000"/>
              <a:buFont typeface="Overlock"/>
              <a:buChar char="-"/>
            </a:pPr>
            <a:r>
              <a:rPr lang="en-AU" sz="2000" dirty="0">
                <a:solidFill>
                  <a:schemeClr val="dk1"/>
                </a:solidFill>
                <a:latin typeface="Overlock"/>
                <a:ea typeface="Overlock"/>
                <a:cs typeface="Overlock"/>
                <a:sym typeface="Overlock"/>
              </a:rPr>
              <a:t>Online Payment via school website</a:t>
            </a:r>
            <a:endParaRPr dirty="0">
              <a:latin typeface="Overlock"/>
              <a:ea typeface="Overlock"/>
              <a:cs typeface="Overlock"/>
              <a:sym typeface="Overlock"/>
            </a:endParaRPr>
          </a:p>
          <a:p>
            <a:pPr marL="342900" indent="-342900">
              <a:buClr>
                <a:schemeClr val="dk1"/>
              </a:buClr>
              <a:buSzPts val="2000"/>
              <a:buFont typeface="Overlock"/>
              <a:buChar char="-"/>
            </a:pPr>
            <a:r>
              <a:rPr lang="en-AU" sz="2000" dirty="0">
                <a:solidFill>
                  <a:schemeClr val="dk1"/>
                </a:solidFill>
                <a:latin typeface="Overlock"/>
                <a:ea typeface="Overlock"/>
                <a:cs typeface="Overlock"/>
                <a:sym typeface="Overlock"/>
              </a:rPr>
              <a:t>School Notes are posted for viewing</a:t>
            </a:r>
            <a:endParaRPr sz="2000" dirty="0">
              <a:solidFill>
                <a:schemeClr val="dk1"/>
              </a:solidFill>
              <a:latin typeface="Overlock"/>
              <a:ea typeface="Overlock"/>
              <a:cs typeface="Overlock"/>
              <a:sym typeface="Overlock"/>
            </a:endParaRPr>
          </a:p>
          <a:p>
            <a:endParaRPr sz="2000" dirty="0">
              <a:solidFill>
                <a:schemeClr val="dk1"/>
              </a:solidFill>
              <a:latin typeface="Overlock"/>
              <a:ea typeface="Overlock"/>
              <a:cs typeface="Overlock"/>
              <a:sym typeface="Overlock"/>
            </a:endParaRPr>
          </a:p>
          <a:p>
            <a:endParaRPr sz="2000" dirty="0">
              <a:solidFill>
                <a:schemeClr val="dk1"/>
              </a:solidFill>
              <a:latin typeface="Overlock"/>
              <a:ea typeface="Overlock"/>
              <a:cs typeface="Overlock"/>
              <a:sym typeface="Overlock"/>
            </a:endParaRPr>
          </a:p>
          <a:p>
            <a:endParaRPr sz="2000" dirty="0">
              <a:solidFill>
                <a:srgbClr val="000000"/>
              </a:solidFill>
              <a:latin typeface="Arial"/>
              <a:ea typeface="Arial"/>
              <a:cs typeface="Arial"/>
              <a:sym typeface="Arial"/>
            </a:endParaRPr>
          </a:p>
          <a:p>
            <a:endParaRPr sz="2800" dirty="0">
              <a:solidFill>
                <a:schemeClr val="dk1"/>
              </a:solidFill>
              <a:latin typeface="Arial"/>
              <a:ea typeface="Arial"/>
              <a:cs typeface="Arial"/>
              <a:sym typeface="Arial"/>
            </a:endParaRPr>
          </a:p>
        </p:txBody>
      </p:sp>
      <p:sp>
        <p:nvSpPr>
          <p:cNvPr id="248" name="Google Shape;248;p37"/>
          <p:cNvSpPr txBox="1"/>
          <p:nvPr/>
        </p:nvSpPr>
        <p:spPr>
          <a:xfrm>
            <a:off x="927493" y="1211871"/>
            <a:ext cx="9153210" cy="584700"/>
          </a:xfrm>
          <a:prstGeom prst="rect">
            <a:avLst/>
          </a:prstGeom>
          <a:noFill/>
          <a:ln>
            <a:noFill/>
          </a:ln>
        </p:spPr>
        <p:txBody>
          <a:bodyPr spcFirstLastPara="1" wrap="square" lIns="91425" tIns="45700" rIns="91425" bIns="45700" anchor="t" anchorCtr="0">
            <a:noAutofit/>
          </a:bodyPr>
          <a:lstStyle/>
          <a:p>
            <a:r>
              <a:rPr lang="en-AU" sz="2000" b="1" dirty="0">
                <a:solidFill>
                  <a:srgbClr val="002060"/>
                </a:solidFill>
                <a:latin typeface="Overlock"/>
                <a:ea typeface="Overlock"/>
                <a:cs typeface="Overlock"/>
                <a:sym typeface="Overlock"/>
              </a:rPr>
              <a:t>By accessing and using OPS Communication Platforms the community is provided with the most updated and correct information regarding school events.</a:t>
            </a:r>
            <a:endParaRPr sz="2000" b="1" dirty="0">
              <a:solidFill>
                <a:srgbClr val="002060"/>
              </a:solidFill>
              <a:latin typeface="Overlock"/>
              <a:ea typeface="Overlock"/>
              <a:cs typeface="Overlock"/>
              <a:sym typeface="Overlock"/>
            </a:endParaRPr>
          </a:p>
        </p:txBody>
      </p:sp>
      <p:pic>
        <p:nvPicPr>
          <p:cNvPr id="4" name="Picture 3">
            <a:extLst>
              <a:ext uri="{FF2B5EF4-FFF2-40B4-BE49-F238E27FC236}">
                <a16:creationId xmlns:a16="http://schemas.microsoft.com/office/drawing/2014/main" id="{50760FBA-0D17-4EAF-BB63-2798265DF69E}"/>
              </a:ext>
            </a:extLst>
          </p:cNvPr>
          <p:cNvPicPr>
            <a:picLocks noChangeAspect="1"/>
          </p:cNvPicPr>
          <p:nvPr/>
        </p:nvPicPr>
        <p:blipFill>
          <a:blip r:embed="rId4"/>
          <a:stretch>
            <a:fillRect/>
          </a:stretch>
        </p:blipFill>
        <p:spPr>
          <a:xfrm>
            <a:off x="1721318" y="4473522"/>
            <a:ext cx="8749364" cy="19127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p:nvPr/>
        </p:nvSpPr>
        <p:spPr>
          <a:xfrm>
            <a:off x="625642" y="156568"/>
            <a:ext cx="9450897" cy="769500"/>
          </a:xfrm>
          <a:prstGeom prst="rect">
            <a:avLst/>
          </a:prstGeom>
          <a:noFill/>
          <a:ln>
            <a:noFill/>
          </a:ln>
        </p:spPr>
        <p:txBody>
          <a:bodyPr spcFirstLastPara="1" wrap="square" lIns="91425" tIns="45700" rIns="91425" bIns="45700" anchor="t" anchorCtr="0">
            <a:noAutofit/>
          </a:bodyPr>
          <a:lstStyle/>
          <a:p>
            <a:r>
              <a:rPr lang="en-AU" sz="4400" u="sng" dirty="0">
                <a:solidFill>
                  <a:schemeClr val="dk1"/>
                </a:solidFill>
                <a:latin typeface="Overlock"/>
                <a:ea typeface="Overlock"/>
                <a:cs typeface="Overlock"/>
                <a:sym typeface="Overlock"/>
              </a:rPr>
              <a:t>Formal Communication Platforms</a:t>
            </a:r>
            <a:endParaRPr dirty="0">
              <a:latin typeface="Overlock"/>
              <a:ea typeface="Overlock"/>
              <a:cs typeface="Overlock"/>
              <a:sym typeface="Overlock"/>
            </a:endParaRPr>
          </a:p>
        </p:txBody>
      </p:sp>
      <p:sp>
        <p:nvSpPr>
          <p:cNvPr id="254" name="Google Shape;254;p38"/>
          <p:cNvSpPr txBox="1"/>
          <p:nvPr/>
        </p:nvSpPr>
        <p:spPr>
          <a:xfrm>
            <a:off x="1755750" y="1027650"/>
            <a:ext cx="8112300" cy="5660700"/>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2800"/>
              <a:buFont typeface="Overlock"/>
              <a:buChar char="⮚"/>
            </a:pPr>
            <a:r>
              <a:rPr lang="en-AU" sz="2800" dirty="0">
                <a:solidFill>
                  <a:schemeClr val="dk1"/>
                </a:solidFill>
                <a:latin typeface="Overlock"/>
                <a:ea typeface="Overlock"/>
                <a:cs typeface="Overlock"/>
                <a:sym typeface="Overlock"/>
              </a:rPr>
              <a:t>School Stream App</a:t>
            </a:r>
            <a:endParaRPr sz="2800" dirty="0">
              <a:solidFill>
                <a:schemeClr val="dk1"/>
              </a:solidFill>
              <a:latin typeface="Overlock"/>
              <a:ea typeface="Overlock"/>
              <a:cs typeface="Overlock"/>
              <a:sym typeface="Overlock"/>
            </a:endParaRPr>
          </a:p>
          <a:p>
            <a:r>
              <a:rPr lang="en-AU" sz="2400" u="sng" dirty="0">
                <a:latin typeface="Overlock"/>
                <a:ea typeface="Overlock"/>
                <a:cs typeface="Overlock"/>
                <a:sym typeface="Overlock"/>
              </a:rPr>
              <a:t>Alerts: </a:t>
            </a:r>
            <a:r>
              <a:rPr lang="en-AU" sz="2400" dirty="0">
                <a:latin typeface="Overlock"/>
                <a:ea typeface="Overlock"/>
                <a:cs typeface="Overlock"/>
                <a:sym typeface="Overlock"/>
              </a:rPr>
              <a:t>Brief messages to inform changes to events</a:t>
            </a:r>
            <a:endParaRPr sz="2400" dirty="0">
              <a:latin typeface="Overlock"/>
              <a:ea typeface="Overlock"/>
              <a:cs typeface="Overlock"/>
              <a:sym typeface="Overlock"/>
            </a:endParaRPr>
          </a:p>
          <a:p>
            <a:r>
              <a:rPr lang="en-AU" sz="2400" u="sng" dirty="0">
                <a:solidFill>
                  <a:schemeClr val="dk1"/>
                </a:solidFill>
                <a:latin typeface="Overlock"/>
                <a:ea typeface="Overlock"/>
                <a:cs typeface="Overlock"/>
                <a:sym typeface="Overlock"/>
              </a:rPr>
              <a:t>Permission/</a:t>
            </a:r>
            <a:r>
              <a:rPr lang="en-AU" sz="2400" b="1" u="sng" dirty="0">
                <a:solidFill>
                  <a:schemeClr val="dk1"/>
                </a:solidFill>
                <a:latin typeface="Overlock"/>
                <a:ea typeface="Overlock"/>
                <a:cs typeface="Overlock"/>
                <a:sym typeface="Overlock"/>
              </a:rPr>
              <a:t>Absentee</a:t>
            </a:r>
            <a:r>
              <a:rPr lang="en-AU" sz="2400" u="sng" dirty="0">
                <a:solidFill>
                  <a:schemeClr val="dk1"/>
                </a:solidFill>
                <a:latin typeface="Overlock"/>
                <a:ea typeface="Overlock"/>
                <a:cs typeface="Overlock"/>
                <a:sym typeface="Overlock"/>
              </a:rPr>
              <a:t> Forms:</a:t>
            </a:r>
            <a:r>
              <a:rPr lang="en-AU" sz="2400" dirty="0">
                <a:solidFill>
                  <a:schemeClr val="dk1"/>
                </a:solidFill>
                <a:latin typeface="Overlock"/>
                <a:ea typeface="Overlock"/>
                <a:cs typeface="Overlock"/>
                <a:sym typeface="Overlock"/>
              </a:rPr>
              <a:t> this menu item is where you explain your child’s absence. </a:t>
            </a:r>
            <a:br>
              <a:rPr lang="en-AU" sz="2400" dirty="0">
                <a:solidFill>
                  <a:schemeClr val="dk1"/>
                </a:solidFill>
                <a:latin typeface="Overlock"/>
                <a:ea typeface="Overlock"/>
                <a:cs typeface="Overlock"/>
                <a:sym typeface="Overlock"/>
              </a:rPr>
            </a:br>
            <a:r>
              <a:rPr lang="en-AU" dirty="0">
                <a:latin typeface="Overlock"/>
                <a:ea typeface="Overlock"/>
                <a:cs typeface="Overlock"/>
                <a:sym typeface="Overlock"/>
              </a:rPr>
              <a:t>Please provide a note (online or written) explaining your child's absence on the first day that you child is back at school. All absences are mandated and note are required.</a:t>
            </a:r>
            <a:endParaRPr dirty="0">
              <a:latin typeface="Overlock"/>
              <a:ea typeface="Overlock"/>
              <a:cs typeface="Overlock"/>
              <a:sym typeface="Overlock"/>
            </a:endParaRPr>
          </a:p>
          <a:p>
            <a:pPr algn="just">
              <a:spcBef>
                <a:spcPts val="700"/>
              </a:spcBef>
            </a:pPr>
            <a:r>
              <a:rPr lang="en-AU" dirty="0">
                <a:latin typeface="Overlock"/>
                <a:ea typeface="Overlock"/>
                <a:cs typeface="Overlock"/>
                <a:sym typeface="Overlock"/>
              </a:rPr>
              <a:t>All absences must be explained within </a:t>
            </a:r>
            <a:r>
              <a:rPr lang="en-AU" b="1" dirty="0">
                <a:latin typeface="Overlock"/>
                <a:ea typeface="Overlock"/>
                <a:cs typeface="Overlock"/>
                <a:sym typeface="Overlock"/>
              </a:rPr>
              <a:t>7 days.</a:t>
            </a:r>
            <a:r>
              <a:rPr lang="en-AU" dirty="0">
                <a:latin typeface="Overlock"/>
                <a:ea typeface="Overlock"/>
                <a:cs typeface="Overlock"/>
                <a:sym typeface="Overlock"/>
              </a:rPr>
              <a:t> After this time rolls are locked and no changes can be made. Absence notes are to be given to your child's classroom teacher.</a:t>
            </a:r>
            <a:endParaRPr dirty="0">
              <a:latin typeface="Overlock"/>
              <a:ea typeface="Overlock"/>
              <a:cs typeface="Overlock"/>
              <a:sym typeface="Overlock"/>
            </a:endParaRPr>
          </a:p>
          <a:p>
            <a:r>
              <a:rPr lang="en-AU" sz="2400" u="sng" dirty="0">
                <a:latin typeface="Overlock"/>
                <a:ea typeface="Overlock"/>
                <a:cs typeface="Overlock"/>
                <a:sym typeface="Overlock"/>
              </a:rPr>
              <a:t>Online Payments: </a:t>
            </a:r>
            <a:r>
              <a:rPr lang="en-AU" sz="2400" dirty="0">
                <a:latin typeface="Overlock"/>
                <a:ea typeface="Overlock"/>
                <a:cs typeface="Overlock"/>
                <a:sym typeface="Overlock"/>
              </a:rPr>
              <a:t>this menu items links to the online payment available on the school website.</a:t>
            </a:r>
            <a:endParaRPr sz="2400" dirty="0">
              <a:latin typeface="Overlock"/>
              <a:ea typeface="Overlock"/>
              <a:cs typeface="Overlock"/>
              <a:sym typeface="Overlock"/>
            </a:endParaRPr>
          </a:p>
          <a:p>
            <a:r>
              <a:rPr lang="en-AU" sz="2400" b="1" u="sng" dirty="0">
                <a:latin typeface="Overlock"/>
                <a:ea typeface="Overlock"/>
                <a:cs typeface="Overlock"/>
                <a:sym typeface="Overlock"/>
              </a:rPr>
              <a:t>Permission</a:t>
            </a:r>
            <a:r>
              <a:rPr lang="en-AU" sz="2400" u="sng" dirty="0">
                <a:latin typeface="Overlock"/>
                <a:ea typeface="Overlock"/>
                <a:cs typeface="Overlock"/>
                <a:sym typeface="Overlock"/>
              </a:rPr>
              <a:t>/Absentee Forms : </a:t>
            </a:r>
            <a:r>
              <a:rPr lang="en-AU" sz="2400" dirty="0">
                <a:latin typeface="Overlock"/>
                <a:ea typeface="Overlock"/>
                <a:cs typeface="Overlock"/>
                <a:sym typeface="Overlock"/>
              </a:rPr>
              <a:t>this is the menu item for online permission for incursions and excursions.</a:t>
            </a:r>
            <a:endParaRPr sz="2400" dirty="0">
              <a:latin typeface="Overlock"/>
              <a:ea typeface="Overlock"/>
              <a:cs typeface="Overlock"/>
              <a:sym typeface="Overlock"/>
            </a:endParaRPr>
          </a:p>
          <a:p>
            <a:endParaRPr sz="2400" u="sng" dirty="0">
              <a:latin typeface="Overlock"/>
              <a:ea typeface="Overlock"/>
              <a:cs typeface="Overlock"/>
              <a:sym typeface="Overlock"/>
            </a:endParaRPr>
          </a:p>
          <a:p>
            <a:r>
              <a:rPr lang="en-AU" sz="2400" b="1" dirty="0">
                <a:solidFill>
                  <a:srgbClr val="FF0000"/>
                </a:solidFill>
                <a:latin typeface="Overlock"/>
                <a:ea typeface="Overlock"/>
                <a:cs typeface="Overlock"/>
                <a:sym typeface="Overlock"/>
              </a:rPr>
              <a:t>Translation of language available and easy to access via Home button</a:t>
            </a:r>
            <a:endParaRPr sz="2400" b="1" dirty="0">
              <a:solidFill>
                <a:srgbClr val="FF0000"/>
              </a:solidFill>
              <a:latin typeface="Overlock"/>
              <a:ea typeface="Overlock"/>
              <a:cs typeface="Overlock"/>
              <a:sym typeface="Overlock"/>
            </a:endParaRPr>
          </a:p>
          <a:p>
            <a:endParaRPr sz="2800" dirty="0">
              <a:solidFill>
                <a:schemeClr val="dk1"/>
              </a:solidFill>
              <a:latin typeface="Overlock"/>
              <a:ea typeface="Overlock"/>
              <a:cs typeface="Overlock"/>
              <a:sym typeface="Overlock"/>
            </a:endParaRPr>
          </a:p>
        </p:txBody>
      </p:sp>
      <p:pic>
        <p:nvPicPr>
          <p:cNvPr id="255" name="Google Shape;255;p38"/>
          <p:cNvPicPr preferRelativeResize="0"/>
          <p:nvPr/>
        </p:nvPicPr>
        <p:blipFill rotWithShape="1">
          <a:blip r:embed="rId3">
            <a:alphaModFix/>
          </a:blip>
          <a:srcRect/>
          <a:stretch/>
        </p:blipFill>
        <p:spPr>
          <a:xfrm>
            <a:off x="9751112" y="1431922"/>
            <a:ext cx="1969190" cy="5639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9"/>
          <p:cNvPicPr preferRelativeResize="0">
            <a:picLocks noGrp="1"/>
          </p:cNvPicPr>
          <p:nvPr>
            <p:ph type="body" idx="4294967295"/>
          </p:nvPr>
        </p:nvPicPr>
        <p:blipFill rotWithShape="1">
          <a:blip r:embed="rId3">
            <a:alphaModFix/>
          </a:blip>
          <a:srcRect l="18966" t="13791" r="30817" b="20690"/>
          <a:stretch/>
        </p:blipFill>
        <p:spPr>
          <a:xfrm>
            <a:off x="1767483" y="359577"/>
            <a:ext cx="6900000" cy="5361600"/>
          </a:xfrm>
          <a:prstGeom prst="rect">
            <a:avLst/>
          </a:prstGeom>
          <a:noFill/>
          <a:ln>
            <a:noFill/>
          </a:ln>
        </p:spPr>
      </p:pic>
      <p:pic>
        <p:nvPicPr>
          <p:cNvPr id="261" name="Google Shape;261;p39"/>
          <p:cNvPicPr preferRelativeResize="0"/>
          <p:nvPr/>
        </p:nvPicPr>
        <p:blipFill rotWithShape="1">
          <a:blip r:embed="rId4">
            <a:alphaModFix/>
          </a:blip>
          <a:srcRect/>
          <a:stretch/>
        </p:blipFill>
        <p:spPr>
          <a:xfrm>
            <a:off x="8874082" y="1114593"/>
            <a:ext cx="2723075" cy="4843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p:nvPr/>
        </p:nvSpPr>
        <p:spPr>
          <a:xfrm>
            <a:off x="670936" y="7525"/>
            <a:ext cx="9772473" cy="769500"/>
          </a:xfrm>
          <a:prstGeom prst="rect">
            <a:avLst/>
          </a:prstGeom>
          <a:noFill/>
          <a:ln>
            <a:noFill/>
          </a:ln>
        </p:spPr>
        <p:txBody>
          <a:bodyPr spcFirstLastPara="1" wrap="square" lIns="91425" tIns="45700" rIns="91425" bIns="45700" anchor="t" anchorCtr="0">
            <a:noAutofit/>
          </a:bodyPr>
          <a:lstStyle/>
          <a:p>
            <a:r>
              <a:rPr lang="en-AU" sz="4400" u="sng" dirty="0">
                <a:solidFill>
                  <a:schemeClr val="dk1"/>
                </a:solidFill>
                <a:latin typeface="Overlock"/>
                <a:ea typeface="Overlock"/>
                <a:cs typeface="Overlock"/>
                <a:sym typeface="Overlock"/>
              </a:rPr>
              <a:t>Formal Communication Platforms</a:t>
            </a:r>
            <a:endParaRPr dirty="0">
              <a:latin typeface="Overlock"/>
              <a:ea typeface="Overlock"/>
              <a:cs typeface="Overlock"/>
              <a:sym typeface="Overlock"/>
            </a:endParaRPr>
          </a:p>
        </p:txBody>
      </p:sp>
      <p:sp>
        <p:nvSpPr>
          <p:cNvPr id="267" name="Google Shape;267;p40"/>
          <p:cNvSpPr txBox="1"/>
          <p:nvPr/>
        </p:nvSpPr>
        <p:spPr>
          <a:xfrm>
            <a:off x="823512" y="777025"/>
            <a:ext cx="8171700" cy="4832100"/>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2800"/>
              <a:buFont typeface="Overlock"/>
              <a:buChar char="⮚"/>
            </a:pPr>
            <a:r>
              <a:rPr lang="en-AU" sz="2800" dirty="0">
                <a:solidFill>
                  <a:schemeClr val="dk1"/>
                </a:solidFill>
                <a:latin typeface="Overlock"/>
                <a:ea typeface="Overlock"/>
                <a:cs typeface="Overlock"/>
                <a:sym typeface="Overlock"/>
              </a:rPr>
              <a:t>School Stream App</a:t>
            </a:r>
            <a:endParaRPr dirty="0">
              <a:latin typeface="Overlock"/>
              <a:ea typeface="Overlock"/>
              <a:cs typeface="Overlock"/>
              <a:sym typeface="Overlock"/>
            </a:endParaRPr>
          </a:p>
          <a:p>
            <a:r>
              <a:rPr lang="en-AU" sz="2000" u="sng" dirty="0">
                <a:solidFill>
                  <a:srgbClr val="000000"/>
                </a:solidFill>
                <a:latin typeface="Overlock"/>
                <a:ea typeface="Overlock"/>
                <a:cs typeface="Overlock"/>
                <a:sym typeface="Overlock"/>
              </a:rPr>
              <a:t>Online Payments </a:t>
            </a:r>
            <a:endParaRPr dirty="0">
              <a:latin typeface="Overlock"/>
              <a:ea typeface="Overlock"/>
              <a:cs typeface="Overlock"/>
              <a:sym typeface="Overlock"/>
            </a:endParaRPr>
          </a:p>
          <a:p>
            <a:pPr marL="342900" indent="-342900">
              <a:buClr>
                <a:srgbClr val="000000"/>
              </a:buClr>
              <a:buSzPts val="2000"/>
              <a:buFont typeface="Overlock"/>
              <a:buChar char="•"/>
            </a:pPr>
            <a:r>
              <a:rPr lang="en-AU" sz="2000" dirty="0">
                <a:solidFill>
                  <a:srgbClr val="000000"/>
                </a:solidFill>
                <a:latin typeface="Overlock"/>
                <a:ea typeface="Overlock"/>
                <a:cs typeface="Overlock"/>
                <a:sym typeface="Overlock"/>
              </a:rPr>
              <a:t>Payments can be made via School Stream or the School Website</a:t>
            </a:r>
            <a:endParaRPr dirty="0">
              <a:latin typeface="Overlock"/>
              <a:ea typeface="Overlock"/>
              <a:cs typeface="Overlock"/>
              <a:sym typeface="Overlock"/>
            </a:endParaRPr>
          </a:p>
          <a:p>
            <a:pPr marL="342900" indent="-342900">
              <a:buClr>
                <a:srgbClr val="000000"/>
              </a:buClr>
              <a:buSzPts val="2000"/>
              <a:buFont typeface="Overlock"/>
              <a:buChar char="•"/>
            </a:pPr>
            <a:r>
              <a:rPr lang="en-AU" sz="2000" dirty="0">
                <a:solidFill>
                  <a:srgbClr val="000000"/>
                </a:solidFill>
                <a:latin typeface="Overlock"/>
                <a:ea typeface="Overlock"/>
                <a:cs typeface="Overlock"/>
                <a:sym typeface="Overlock"/>
              </a:rPr>
              <a:t>Payments must be completed according to the permission note and the due payment date. </a:t>
            </a:r>
            <a:endParaRPr dirty="0">
              <a:latin typeface="Overlock"/>
              <a:ea typeface="Overlock"/>
              <a:cs typeface="Overlock"/>
              <a:sym typeface="Overlock"/>
            </a:endParaRPr>
          </a:p>
          <a:p>
            <a:pPr marL="342900" indent="-342900">
              <a:buClr>
                <a:srgbClr val="000000"/>
              </a:buClr>
              <a:buSzPts val="2000"/>
              <a:buFont typeface="Overlock"/>
              <a:buChar char="•"/>
            </a:pPr>
            <a:r>
              <a:rPr lang="en-AU" sz="2000" dirty="0">
                <a:solidFill>
                  <a:srgbClr val="000000"/>
                </a:solidFill>
                <a:latin typeface="Overlock"/>
                <a:ea typeface="Overlock"/>
                <a:cs typeface="Overlock"/>
                <a:sym typeface="Overlock"/>
              </a:rPr>
              <a:t>If payments are made after 6pm, the office will receive confirmation 2 business days after. If payments are made before 6pm the office will receive confirmation the next day.</a:t>
            </a:r>
            <a:br>
              <a:rPr lang="en-AU" sz="2000" dirty="0">
                <a:solidFill>
                  <a:srgbClr val="000000"/>
                </a:solidFill>
                <a:latin typeface="Overlock"/>
                <a:ea typeface="Overlock"/>
                <a:cs typeface="Overlock"/>
                <a:sym typeface="Overlock"/>
              </a:rPr>
            </a:br>
            <a:br>
              <a:rPr lang="en-AU" sz="2000" dirty="0">
                <a:solidFill>
                  <a:srgbClr val="000000"/>
                </a:solidFill>
                <a:latin typeface="Overlock"/>
                <a:ea typeface="Overlock"/>
                <a:cs typeface="Overlock"/>
                <a:sym typeface="Overlock"/>
              </a:rPr>
            </a:br>
            <a:endParaRPr dirty="0">
              <a:latin typeface="Overlock"/>
              <a:ea typeface="Overlock"/>
              <a:cs typeface="Overlock"/>
              <a:sym typeface="Overlock"/>
            </a:endParaRPr>
          </a:p>
          <a:p>
            <a:r>
              <a:rPr lang="en-AU" sz="2000" u="sng" dirty="0">
                <a:latin typeface="Overlock"/>
                <a:ea typeface="Overlock"/>
                <a:cs typeface="Overlock"/>
                <a:sym typeface="Overlock"/>
              </a:rPr>
              <a:t>Online </a:t>
            </a:r>
            <a:r>
              <a:rPr lang="en-AU" sz="2000" u="sng" dirty="0">
                <a:solidFill>
                  <a:srgbClr val="000000"/>
                </a:solidFill>
                <a:latin typeface="Overlock"/>
                <a:ea typeface="Overlock"/>
                <a:cs typeface="Overlock"/>
                <a:sym typeface="Overlock"/>
              </a:rPr>
              <a:t>Permission</a:t>
            </a:r>
            <a:r>
              <a:rPr lang="en-AU" sz="2000" u="sng" dirty="0">
                <a:latin typeface="Overlock"/>
                <a:ea typeface="Overlock"/>
                <a:cs typeface="Overlock"/>
                <a:sym typeface="Overlock"/>
              </a:rPr>
              <a:t>:</a:t>
            </a:r>
            <a:endParaRPr dirty="0">
              <a:latin typeface="Overlock"/>
              <a:ea typeface="Overlock"/>
              <a:cs typeface="Overlock"/>
              <a:sym typeface="Overlock"/>
            </a:endParaRPr>
          </a:p>
          <a:p>
            <a:pPr marL="342900" indent="-342900">
              <a:buClr>
                <a:srgbClr val="000000"/>
              </a:buClr>
              <a:buSzPts val="2000"/>
              <a:buFont typeface="Overlock"/>
              <a:buChar char="•"/>
            </a:pPr>
            <a:r>
              <a:rPr lang="en-AU" sz="2000" dirty="0">
                <a:latin typeface="Overlock"/>
                <a:ea typeface="Overlock"/>
                <a:cs typeface="Overlock"/>
                <a:sym typeface="Overlock"/>
              </a:rPr>
              <a:t>The m</a:t>
            </a:r>
            <a:r>
              <a:rPr lang="en-AU" sz="2000" dirty="0">
                <a:solidFill>
                  <a:srgbClr val="000000"/>
                </a:solidFill>
                <a:latin typeface="Overlock"/>
                <a:ea typeface="Overlock"/>
                <a:cs typeface="Overlock"/>
                <a:sym typeface="Overlock"/>
              </a:rPr>
              <a:t>ajority of events will have online permission via School Stream app. Permission is necessary for students to attend the event.</a:t>
            </a:r>
            <a:endParaRPr sz="2000" u="sng" dirty="0">
              <a:solidFill>
                <a:srgbClr val="000000"/>
              </a:solidFill>
              <a:latin typeface="Overlock"/>
              <a:ea typeface="Overlock"/>
              <a:cs typeface="Overlock"/>
              <a:sym typeface="Overlock"/>
            </a:endParaRPr>
          </a:p>
          <a:p>
            <a:r>
              <a:rPr lang="en-AU" sz="2000" b="1" dirty="0">
                <a:solidFill>
                  <a:srgbClr val="000000"/>
                </a:solidFill>
                <a:latin typeface="Overlock"/>
                <a:ea typeface="Overlock"/>
                <a:cs typeface="Overlock"/>
                <a:sym typeface="Overlock"/>
              </a:rPr>
              <a:t>Non- permission or payment will result in your child not participating an event,  unless contact has been made with school regarding support (assumption can’t be made regarding your permission).</a:t>
            </a:r>
            <a:endParaRPr sz="2000" b="1" dirty="0">
              <a:solidFill>
                <a:srgbClr val="000000"/>
              </a:solidFill>
              <a:latin typeface="Overlock"/>
              <a:ea typeface="Overlock"/>
              <a:cs typeface="Overlock"/>
              <a:sym typeface="Overlock"/>
            </a:endParaRPr>
          </a:p>
          <a:p>
            <a:endParaRPr sz="2000"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BA6DE3F6-7988-40BD-9498-8985C3C2FDF9}"/>
              </a:ext>
            </a:extLst>
          </p:cNvPr>
          <p:cNvPicPr>
            <a:picLocks noChangeAspect="1"/>
          </p:cNvPicPr>
          <p:nvPr/>
        </p:nvPicPr>
        <p:blipFill rotWithShape="1">
          <a:blip r:embed="rId3"/>
          <a:srcRect t="3003" b="10062"/>
          <a:stretch/>
        </p:blipFill>
        <p:spPr>
          <a:xfrm>
            <a:off x="6015789" y="3120362"/>
            <a:ext cx="5574080" cy="9217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1"/>
          <p:cNvSpPr txBox="1">
            <a:spLocks noGrp="1"/>
          </p:cNvSpPr>
          <p:nvPr>
            <p:ph type="title"/>
          </p:nvPr>
        </p:nvSpPr>
        <p:spPr>
          <a:xfrm>
            <a:off x="1981200" y="274649"/>
            <a:ext cx="9482488" cy="523200"/>
          </a:xfrm>
          <a:prstGeom prst="rect">
            <a:avLst/>
          </a:prstGeom>
        </p:spPr>
        <p:txBody>
          <a:bodyPr spcFirstLastPara="1" vert="horz" wrap="square" lIns="91425" tIns="45700" rIns="91425" bIns="45700" rtlCol="0" anchor="ctr" anchorCtr="0">
            <a:noAutofit/>
          </a:bodyPr>
          <a:lstStyle/>
          <a:p>
            <a:pPr>
              <a:spcBef>
                <a:spcPts val="0"/>
              </a:spcBef>
            </a:pPr>
            <a:endParaRPr u="sng" dirty="0">
              <a:latin typeface="Overlock"/>
              <a:ea typeface="Overlock"/>
              <a:cs typeface="Overlock"/>
              <a:sym typeface="Overlock"/>
            </a:endParaRPr>
          </a:p>
          <a:p>
            <a:pPr>
              <a:spcBef>
                <a:spcPts val="0"/>
              </a:spcBef>
              <a:buClr>
                <a:schemeClr val="dk1"/>
              </a:buClr>
            </a:pPr>
            <a:r>
              <a:rPr lang="en-AU" u="sng" dirty="0">
                <a:latin typeface="Overlock"/>
                <a:ea typeface="Overlock"/>
                <a:cs typeface="Overlock"/>
                <a:sym typeface="Overlock"/>
              </a:rPr>
              <a:t>Formal Communication Platforms</a:t>
            </a:r>
            <a:endParaRPr sz="1400" dirty="0">
              <a:latin typeface="Overlock"/>
              <a:ea typeface="Overlock"/>
              <a:cs typeface="Overlock"/>
              <a:sym typeface="Overlock"/>
            </a:endParaRPr>
          </a:p>
          <a:p>
            <a:pPr algn="ctr">
              <a:spcBef>
                <a:spcPts val="0"/>
              </a:spcBef>
            </a:pPr>
            <a:r>
              <a:rPr lang="en-AU" sz="4800" dirty="0">
                <a:latin typeface="Impact"/>
                <a:ea typeface="Impact"/>
                <a:cs typeface="Impact"/>
                <a:sym typeface="Impact"/>
              </a:rPr>
              <a:t>Class Dojo</a:t>
            </a:r>
            <a:endParaRPr sz="4800" dirty="0">
              <a:latin typeface="Impact"/>
              <a:ea typeface="Impact"/>
              <a:cs typeface="Impact"/>
              <a:sym typeface="Impact"/>
            </a:endParaRPr>
          </a:p>
        </p:txBody>
      </p:sp>
      <p:sp>
        <p:nvSpPr>
          <p:cNvPr id="273" name="Google Shape;273;p41"/>
          <p:cNvSpPr txBox="1"/>
          <p:nvPr/>
        </p:nvSpPr>
        <p:spPr>
          <a:xfrm>
            <a:off x="1802500" y="1072550"/>
            <a:ext cx="8229600" cy="5698500"/>
          </a:xfrm>
          <a:prstGeom prst="rect">
            <a:avLst/>
          </a:prstGeom>
          <a:noFill/>
          <a:ln>
            <a:noFill/>
          </a:ln>
        </p:spPr>
        <p:txBody>
          <a:bodyPr spcFirstLastPara="1" wrap="square" lIns="91425" tIns="91425" rIns="91425" bIns="91425" anchor="t" anchorCtr="0">
            <a:noAutofit/>
          </a:bodyPr>
          <a:lstStyle/>
          <a:p>
            <a:endParaRPr sz="3000" dirty="0">
              <a:solidFill>
                <a:schemeClr val="dk1"/>
              </a:solidFill>
              <a:latin typeface="Overlock"/>
              <a:ea typeface="Overlock"/>
              <a:cs typeface="Overlock"/>
              <a:sym typeface="Overlock"/>
            </a:endParaRPr>
          </a:p>
          <a:p>
            <a:pPr marL="457200" indent="-381000">
              <a:buClr>
                <a:schemeClr val="dk1"/>
              </a:buClr>
              <a:buSzPts val="2400"/>
              <a:buFont typeface="Overlock"/>
              <a:buChar char="●"/>
            </a:pPr>
            <a:r>
              <a:rPr lang="en-AU" sz="2400" dirty="0">
                <a:solidFill>
                  <a:schemeClr val="dk1"/>
                </a:solidFill>
                <a:latin typeface="Overlock"/>
                <a:ea typeface="Overlock"/>
                <a:cs typeface="Overlock"/>
                <a:sym typeface="Overlock"/>
              </a:rPr>
              <a:t>Parents/caregivers have the ability to electronically and privately directly message the classroom teacher and/or Assistant Principal.</a:t>
            </a:r>
            <a:br>
              <a:rPr lang="en-AU" sz="2400" dirty="0">
                <a:solidFill>
                  <a:schemeClr val="dk1"/>
                </a:solidFill>
                <a:latin typeface="Overlock"/>
                <a:ea typeface="Overlock"/>
                <a:cs typeface="Overlock"/>
                <a:sym typeface="Overlock"/>
              </a:rPr>
            </a:br>
            <a:endParaRPr sz="2400" dirty="0">
              <a:solidFill>
                <a:schemeClr val="dk1"/>
              </a:solidFill>
              <a:latin typeface="Overlock"/>
              <a:ea typeface="Overlock"/>
              <a:cs typeface="Overlock"/>
              <a:sym typeface="Overlock"/>
            </a:endParaRPr>
          </a:p>
          <a:p>
            <a:pPr marL="457200" indent="-381000">
              <a:buClr>
                <a:schemeClr val="dk1"/>
              </a:buClr>
              <a:buSzPts val="2400"/>
              <a:buFont typeface="Overlock"/>
              <a:buChar char="●"/>
            </a:pPr>
            <a:r>
              <a:rPr lang="en-AU" sz="2400" dirty="0">
                <a:solidFill>
                  <a:schemeClr val="dk1"/>
                </a:solidFill>
                <a:latin typeface="Overlock"/>
                <a:ea typeface="Overlock"/>
                <a:cs typeface="Overlock"/>
                <a:sym typeface="Overlock"/>
              </a:rPr>
              <a:t>Responses from the classroom teacher </a:t>
            </a:r>
            <a:r>
              <a:rPr lang="en-AU" sz="2400" b="1" u="sng" dirty="0">
                <a:solidFill>
                  <a:schemeClr val="dk1"/>
                </a:solidFill>
                <a:latin typeface="Overlock"/>
                <a:ea typeface="Overlock"/>
                <a:cs typeface="Overlock"/>
                <a:sym typeface="Overlock"/>
              </a:rPr>
              <a:t>will not </a:t>
            </a:r>
            <a:r>
              <a:rPr lang="en-AU" sz="2400" b="1" dirty="0">
                <a:solidFill>
                  <a:schemeClr val="dk1"/>
                </a:solidFill>
                <a:latin typeface="Overlock"/>
                <a:ea typeface="Overlock"/>
                <a:cs typeface="Overlock"/>
                <a:sym typeface="Overlock"/>
              </a:rPr>
              <a:t>be immediate. </a:t>
            </a:r>
            <a:r>
              <a:rPr lang="en-AU" sz="2400" dirty="0">
                <a:solidFill>
                  <a:schemeClr val="dk1"/>
                </a:solidFill>
                <a:latin typeface="Overlock"/>
                <a:ea typeface="Overlock"/>
                <a:cs typeface="Overlock"/>
                <a:sym typeface="Overlock"/>
              </a:rPr>
              <a:t>Teachers will check for messages between 8:00am-4:00pm. </a:t>
            </a:r>
          </a:p>
          <a:p>
            <a:pPr marL="457200" indent="-381000">
              <a:buClr>
                <a:schemeClr val="dk1"/>
              </a:buClr>
              <a:buSzPts val="2400"/>
              <a:buFont typeface="Overlock"/>
              <a:buChar char="●"/>
            </a:pPr>
            <a:r>
              <a:rPr lang="en-AU" sz="2400" dirty="0">
                <a:solidFill>
                  <a:schemeClr val="dk1"/>
                </a:solidFill>
                <a:latin typeface="Overlock"/>
                <a:ea typeface="Overlock"/>
                <a:cs typeface="Overlock"/>
                <a:sym typeface="Overlock"/>
              </a:rPr>
              <a:t>Information may be posted throughout the term as needed.</a:t>
            </a:r>
            <a:br>
              <a:rPr lang="en-AU" sz="2400" b="1" dirty="0">
                <a:solidFill>
                  <a:schemeClr val="dk1"/>
                </a:solidFill>
                <a:latin typeface="Overlock"/>
                <a:ea typeface="Overlock"/>
                <a:cs typeface="Overlock"/>
                <a:sym typeface="Overlock"/>
              </a:rPr>
            </a:br>
            <a:endParaRPr b="1" u="sng" dirty="0">
              <a:solidFill>
                <a:schemeClr val="dk1"/>
              </a:solidFill>
              <a:latin typeface="Overlock"/>
              <a:ea typeface="Overlock"/>
              <a:cs typeface="Overlock"/>
              <a:sym typeface="Overlock"/>
            </a:endParaRPr>
          </a:p>
          <a:p>
            <a:pPr>
              <a:buClr>
                <a:schemeClr val="dk1"/>
              </a:buClr>
              <a:buSzPts val="1100"/>
            </a:pPr>
            <a:endParaRPr sz="2400" dirty="0">
              <a:solidFill>
                <a:schemeClr val="dk1"/>
              </a:solidFill>
              <a:latin typeface="Overlock"/>
              <a:ea typeface="Overlock"/>
              <a:cs typeface="Overlock"/>
              <a:sym typeface="Overlock"/>
            </a:endParaRPr>
          </a:p>
        </p:txBody>
      </p:sp>
      <p:pic>
        <p:nvPicPr>
          <p:cNvPr id="274" name="Google Shape;274;p41"/>
          <p:cNvPicPr preferRelativeResize="0"/>
          <p:nvPr/>
        </p:nvPicPr>
        <p:blipFill>
          <a:blip r:embed="rId3">
            <a:alphaModFix/>
          </a:blip>
          <a:stretch>
            <a:fillRect/>
          </a:stretch>
        </p:blipFill>
        <p:spPr>
          <a:xfrm>
            <a:off x="9246500" y="4642450"/>
            <a:ext cx="1143000" cy="114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a:spLocks noGrp="1"/>
          </p:cNvSpPr>
          <p:nvPr>
            <p:ph type="title"/>
          </p:nvPr>
        </p:nvSpPr>
        <p:spPr>
          <a:xfrm>
            <a:off x="1981200" y="274638"/>
            <a:ext cx="8229600" cy="1143000"/>
          </a:xfrm>
          <a:prstGeom prst="rect">
            <a:avLst/>
          </a:prstGeom>
        </p:spPr>
        <p:txBody>
          <a:bodyPr spcFirstLastPara="1" vert="horz" wrap="square" lIns="91425" tIns="45700" rIns="91425" bIns="45700" rtlCol="0" anchor="ctr" anchorCtr="0">
            <a:noAutofit/>
          </a:bodyPr>
          <a:lstStyle/>
          <a:p>
            <a:pPr algn="ctr">
              <a:spcBef>
                <a:spcPts val="0"/>
              </a:spcBef>
            </a:pPr>
            <a:r>
              <a:rPr lang="en-AU" sz="4800">
                <a:latin typeface="Impact"/>
                <a:ea typeface="Impact"/>
                <a:cs typeface="Impact"/>
                <a:sym typeface="Impact"/>
              </a:rPr>
              <a:t>Class Dojo</a:t>
            </a:r>
            <a:endParaRPr sz="4800">
              <a:latin typeface="Impact"/>
              <a:ea typeface="Impact"/>
              <a:cs typeface="Impact"/>
              <a:sym typeface="Impact"/>
            </a:endParaRPr>
          </a:p>
        </p:txBody>
      </p:sp>
      <p:sp>
        <p:nvSpPr>
          <p:cNvPr id="280" name="Google Shape;280;p42"/>
          <p:cNvSpPr txBox="1"/>
          <p:nvPr/>
        </p:nvSpPr>
        <p:spPr>
          <a:xfrm>
            <a:off x="1889128" y="2015826"/>
            <a:ext cx="8229600" cy="5698500"/>
          </a:xfrm>
          <a:prstGeom prst="rect">
            <a:avLst/>
          </a:prstGeom>
          <a:noFill/>
          <a:ln>
            <a:noFill/>
          </a:ln>
        </p:spPr>
        <p:txBody>
          <a:bodyPr spcFirstLastPara="1" wrap="square" lIns="91425" tIns="91425" rIns="91425" bIns="91425" anchor="t" anchorCtr="0">
            <a:noAutofit/>
          </a:bodyPr>
          <a:lstStyle/>
          <a:p>
            <a:r>
              <a:rPr lang="en-AU" b="1" u="sng" dirty="0">
                <a:solidFill>
                  <a:schemeClr val="dk1"/>
                </a:solidFill>
                <a:latin typeface="Overlock"/>
                <a:ea typeface="Overlock"/>
                <a:cs typeface="Overlock"/>
                <a:sym typeface="Overlock"/>
              </a:rPr>
              <a:t>What is Class Dojo used for?</a:t>
            </a:r>
            <a:endParaRPr b="1" u="sng" dirty="0">
              <a:solidFill>
                <a:schemeClr val="dk1"/>
              </a:solidFill>
              <a:latin typeface="Overlock"/>
              <a:ea typeface="Overlock"/>
              <a:cs typeface="Overlock"/>
              <a:sym typeface="Overlock"/>
            </a:endParaRPr>
          </a:p>
          <a:p>
            <a:pPr marL="457200" indent="-342900">
              <a:buClr>
                <a:schemeClr val="dk1"/>
              </a:buClr>
              <a:buSzPts val="1800"/>
              <a:buFont typeface="Overlock"/>
              <a:buChar char="●"/>
            </a:pPr>
            <a:r>
              <a:rPr lang="en-AU" dirty="0">
                <a:solidFill>
                  <a:schemeClr val="dk1"/>
                </a:solidFill>
                <a:latin typeface="Overlock"/>
                <a:ea typeface="Overlock"/>
                <a:cs typeface="Overlock"/>
                <a:sym typeface="Overlock"/>
              </a:rPr>
              <a:t>Every term an overview of the topics being covered will also be sent out by each stage team.</a:t>
            </a:r>
            <a:endParaRPr dirty="0">
              <a:solidFill>
                <a:schemeClr val="dk1"/>
              </a:solidFill>
              <a:latin typeface="Overlock"/>
              <a:ea typeface="Overlock"/>
              <a:cs typeface="Overlock"/>
              <a:sym typeface="Overlock"/>
            </a:endParaRPr>
          </a:p>
          <a:p>
            <a:pPr marL="457200" indent="-342900">
              <a:buClr>
                <a:schemeClr val="dk1"/>
              </a:buClr>
              <a:buSzPts val="1800"/>
              <a:buFont typeface="Overlock"/>
              <a:buChar char="●"/>
            </a:pPr>
            <a:r>
              <a:rPr lang="en-AU" dirty="0">
                <a:solidFill>
                  <a:schemeClr val="dk1"/>
                </a:solidFill>
                <a:latin typeface="Overlock"/>
                <a:ea typeface="Overlock"/>
                <a:cs typeface="Overlock"/>
                <a:sym typeface="Overlock"/>
              </a:rPr>
              <a:t>To be used by parents/caregivers for general communication e.g. </a:t>
            </a:r>
            <a:r>
              <a:rPr lang="en-AU" b="1" dirty="0">
                <a:solidFill>
                  <a:schemeClr val="dk1"/>
                </a:solidFill>
                <a:latin typeface="Overlock"/>
                <a:ea typeface="Overlock"/>
                <a:cs typeface="Overlock"/>
                <a:sym typeface="Overlock"/>
              </a:rPr>
              <a:t>initial</a:t>
            </a:r>
            <a:r>
              <a:rPr lang="en-AU" dirty="0">
                <a:solidFill>
                  <a:schemeClr val="dk1"/>
                </a:solidFill>
                <a:latin typeface="Overlock"/>
                <a:ea typeface="Overlock"/>
                <a:cs typeface="Overlock"/>
                <a:sym typeface="Overlock"/>
              </a:rPr>
              <a:t> raising of issues and appointment requests with the classroom teacher.</a:t>
            </a:r>
            <a:br>
              <a:rPr lang="en-AU" dirty="0">
                <a:solidFill>
                  <a:schemeClr val="dk1"/>
                </a:solidFill>
                <a:latin typeface="Overlock"/>
                <a:ea typeface="Overlock"/>
                <a:cs typeface="Overlock"/>
                <a:sym typeface="Overlock"/>
              </a:rPr>
            </a:br>
            <a:endParaRPr dirty="0">
              <a:solidFill>
                <a:schemeClr val="dk1"/>
              </a:solidFill>
              <a:latin typeface="Overlock"/>
              <a:ea typeface="Overlock"/>
              <a:cs typeface="Overlock"/>
              <a:sym typeface="Overlock"/>
            </a:endParaRPr>
          </a:p>
          <a:p>
            <a:r>
              <a:rPr lang="en-AU" b="1" u="sng" dirty="0">
                <a:solidFill>
                  <a:schemeClr val="dk1"/>
                </a:solidFill>
                <a:latin typeface="Overlock"/>
                <a:ea typeface="Overlock"/>
                <a:cs typeface="Overlock"/>
                <a:sym typeface="Overlock"/>
              </a:rPr>
              <a:t>Communication Protocols</a:t>
            </a:r>
            <a:endParaRPr b="1" u="sng" dirty="0">
              <a:solidFill>
                <a:schemeClr val="dk1"/>
              </a:solidFill>
              <a:latin typeface="Overlock"/>
              <a:ea typeface="Overlock"/>
              <a:cs typeface="Overlock"/>
              <a:sym typeface="Overlock"/>
            </a:endParaRPr>
          </a:p>
          <a:p>
            <a:pPr marL="457200" indent="-342900">
              <a:buClr>
                <a:schemeClr val="dk1"/>
              </a:buClr>
              <a:buSzPts val="1800"/>
              <a:buFont typeface="Overlock"/>
              <a:buChar char="●"/>
            </a:pPr>
            <a:r>
              <a:rPr lang="en-AU" dirty="0">
                <a:solidFill>
                  <a:schemeClr val="dk1"/>
                </a:solidFill>
                <a:latin typeface="Overlock"/>
                <a:ea typeface="Overlock"/>
                <a:cs typeface="Overlock"/>
                <a:sym typeface="Overlock"/>
              </a:rPr>
              <a:t>Your message may be acknowledged by the classroom teacher on Class Dojo but any follow up by them will be via a phone call, </a:t>
            </a:r>
            <a:r>
              <a:rPr lang="en-AU" b="1" dirty="0">
                <a:solidFill>
                  <a:srgbClr val="FF0000"/>
                </a:solidFill>
                <a:latin typeface="Overlock"/>
                <a:ea typeface="Overlock"/>
                <a:cs typeface="Overlock"/>
                <a:sym typeface="Overlock"/>
              </a:rPr>
              <a:t>not via ongoing Class Dojo messages.</a:t>
            </a:r>
            <a:endParaRPr b="1" dirty="0">
              <a:solidFill>
                <a:srgbClr val="FF0000"/>
              </a:solidFill>
              <a:latin typeface="Overlock"/>
              <a:ea typeface="Overlock"/>
              <a:cs typeface="Overlock"/>
              <a:sym typeface="Overlock"/>
            </a:endParaRPr>
          </a:p>
          <a:p>
            <a:pPr marL="457200" indent="-342900">
              <a:buSzPts val="1800"/>
              <a:buFont typeface="Overlock"/>
              <a:buChar char="●"/>
            </a:pPr>
            <a:r>
              <a:rPr lang="en-AU" dirty="0">
                <a:latin typeface="Overlock"/>
                <a:ea typeface="Overlock"/>
                <a:cs typeface="Overlock"/>
                <a:sym typeface="Overlock"/>
              </a:rPr>
              <a:t>Please be reminded that the use of Class Dojo to communicate to the classroom teacher is still a </a:t>
            </a:r>
            <a:r>
              <a:rPr lang="en-AU" b="1" dirty="0">
                <a:latin typeface="Overlock"/>
                <a:ea typeface="Overlock"/>
                <a:cs typeface="Overlock"/>
                <a:sym typeface="Overlock"/>
              </a:rPr>
              <a:t>formal communication</a:t>
            </a:r>
            <a:r>
              <a:rPr lang="en-AU" dirty="0">
                <a:latin typeface="Overlock"/>
                <a:ea typeface="Overlock"/>
                <a:cs typeface="Overlock"/>
                <a:sym typeface="Overlock"/>
              </a:rPr>
              <a:t> and this should always be reflected in the </a:t>
            </a:r>
            <a:r>
              <a:rPr lang="en-AU" b="1" dirty="0">
                <a:latin typeface="Overlock"/>
                <a:ea typeface="Overlock"/>
                <a:cs typeface="Overlock"/>
                <a:sym typeface="Overlock"/>
              </a:rPr>
              <a:t>tone</a:t>
            </a:r>
            <a:r>
              <a:rPr lang="en-AU" dirty="0">
                <a:latin typeface="Overlock"/>
                <a:ea typeface="Overlock"/>
                <a:cs typeface="Overlock"/>
                <a:sym typeface="Overlock"/>
              </a:rPr>
              <a:t> and </a:t>
            </a:r>
            <a:r>
              <a:rPr lang="en-AU" b="1" dirty="0">
                <a:latin typeface="Overlock"/>
                <a:ea typeface="Overlock"/>
                <a:cs typeface="Overlock"/>
                <a:sym typeface="Overlock"/>
              </a:rPr>
              <a:t>language</a:t>
            </a:r>
            <a:r>
              <a:rPr lang="en-AU" dirty="0">
                <a:latin typeface="Overlock"/>
                <a:ea typeface="Overlock"/>
                <a:cs typeface="Overlock"/>
                <a:sym typeface="Overlock"/>
              </a:rPr>
              <a:t> used in all messages.</a:t>
            </a:r>
            <a:endParaRPr dirty="0">
              <a:latin typeface="Overlock"/>
              <a:ea typeface="Overlock"/>
              <a:cs typeface="Overlock"/>
              <a:sym typeface="Overlock"/>
            </a:endParaRPr>
          </a:p>
          <a:p>
            <a:endParaRPr dirty="0">
              <a:solidFill>
                <a:schemeClr val="dk1"/>
              </a:solidFill>
              <a:latin typeface="Overlock"/>
              <a:ea typeface="Overlock"/>
              <a:cs typeface="Overlock"/>
              <a:sym typeface="Overlock"/>
            </a:endParaRPr>
          </a:p>
          <a:p>
            <a:endParaRPr sz="2400" dirty="0">
              <a:solidFill>
                <a:schemeClr val="dk1"/>
              </a:solidFill>
              <a:latin typeface="Overlock"/>
              <a:ea typeface="Overlock"/>
              <a:cs typeface="Overlock"/>
              <a:sym typeface="Overlock"/>
            </a:endParaRPr>
          </a:p>
        </p:txBody>
      </p:sp>
      <p:pic>
        <p:nvPicPr>
          <p:cNvPr id="281" name="Google Shape;281;p42"/>
          <p:cNvPicPr preferRelativeResize="0"/>
          <p:nvPr/>
        </p:nvPicPr>
        <p:blipFill>
          <a:blip r:embed="rId3">
            <a:alphaModFix/>
          </a:blip>
          <a:stretch>
            <a:fillRect/>
          </a:stretch>
        </p:blipFill>
        <p:spPr>
          <a:xfrm>
            <a:off x="8462254" y="379703"/>
            <a:ext cx="1451767" cy="16361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p:nvPr/>
        </p:nvSpPr>
        <p:spPr>
          <a:xfrm>
            <a:off x="1355051" y="125014"/>
            <a:ext cx="9319365" cy="769500"/>
          </a:xfrm>
          <a:prstGeom prst="rect">
            <a:avLst/>
          </a:prstGeom>
          <a:noFill/>
          <a:ln>
            <a:noFill/>
          </a:ln>
        </p:spPr>
        <p:txBody>
          <a:bodyPr spcFirstLastPara="1" wrap="square" lIns="91425" tIns="45700" rIns="91425" bIns="45700" anchor="t" anchorCtr="0">
            <a:noAutofit/>
          </a:bodyPr>
          <a:lstStyle/>
          <a:p>
            <a:r>
              <a:rPr lang="en-AU" sz="4400" u="sng" dirty="0">
                <a:solidFill>
                  <a:schemeClr val="dk1"/>
                </a:solidFill>
                <a:latin typeface="Overlock"/>
                <a:ea typeface="Overlock"/>
                <a:cs typeface="Overlock"/>
                <a:sym typeface="Overlock"/>
              </a:rPr>
              <a:t>Formal Communication Platforms</a:t>
            </a:r>
            <a:endParaRPr dirty="0">
              <a:latin typeface="Overlock"/>
              <a:ea typeface="Overlock"/>
              <a:cs typeface="Overlock"/>
              <a:sym typeface="Overlock"/>
            </a:endParaRPr>
          </a:p>
        </p:txBody>
      </p:sp>
      <p:sp>
        <p:nvSpPr>
          <p:cNvPr id="287" name="Google Shape;287;p43"/>
          <p:cNvSpPr txBox="1"/>
          <p:nvPr/>
        </p:nvSpPr>
        <p:spPr>
          <a:xfrm>
            <a:off x="1498474" y="990782"/>
            <a:ext cx="9637956" cy="5570700"/>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2800"/>
              <a:buFont typeface="Overlock"/>
              <a:buChar char="⮚"/>
            </a:pPr>
            <a:r>
              <a:rPr lang="en-AU" sz="2800" dirty="0">
                <a:solidFill>
                  <a:schemeClr val="dk1"/>
                </a:solidFill>
                <a:latin typeface="Overlock"/>
                <a:ea typeface="Overlock"/>
                <a:cs typeface="Overlock"/>
                <a:sym typeface="Overlock"/>
              </a:rPr>
              <a:t>Meet the Teacher evening- Term 1</a:t>
            </a:r>
            <a:endParaRPr dirty="0">
              <a:latin typeface="Overlock"/>
              <a:ea typeface="Overlock"/>
              <a:cs typeface="Overlock"/>
              <a:sym typeface="Overlock"/>
            </a:endParaRPr>
          </a:p>
          <a:p>
            <a:pPr marL="285750" indent="-285750">
              <a:buClr>
                <a:schemeClr val="dk1"/>
              </a:buClr>
              <a:buSzPts val="2800"/>
              <a:buFont typeface="Overlock"/>
              <a:buChar char="⮚"/>
            </a:pPr>
            <a:r>
              <a:rPr lang="en-AU" sz="2800" dirty="0">
                <a:solidFill>
                  <a:schemeClr val="dk1"/>
                </a:solidFill>
                <a:latin typeface="Overlock"/>
                <a:ea typeface="Overlock"/>
                <a:cs typeface="Overlock"/>
                <a:sym typeface="Overlock"/>
              </a:rPr>
              <a:t>Parent Teacher/Student Interview- Term 1 Week 10</a:t>
            </a:r>
            <a:endParaRPr dirty="0">
              <a:latin typeface="Overlock"/>
              <a:ea typeface="Overlock"/>
              <a:cs typeface="Overlock"/>
              <a:sym typeface="Overlock"/>
            </a:endParaRPr>
          </a:p>
          <a:p>
            <a:pPr marL="285750" indent="-285750">
              <a:buClr>
                <a:schemeClr val="dk1"/>
              </a:buClr>
              <a:buSzPts val="2800"/>
              <a:buFont typeface="Overlock"/>
              <a:buChar char="⮚"/>
            </a:pPr>
            <a:r>
              <a:rPr lang="en-AU" sz="2800" dirty="0">
                <a:solidFill>
                  <a:schemeClr val="dk1"/>
                </a:solidFill>
                <a:latin typeface="Overlock"/>
                <a:ea typeface="Overlock"/>
                <a:cs typeface="Overlock"/>
                <a:sym typeface="Overlock"/>
              </a:rPr>
              <a:t>Semester 1 Report- end of Term 2</a:t>
            </a:r>
            <a:endParaRPr dirty="0">
              <a:latin typeface="Overlock"/>
              <a:ea typeface="Overlock"/>
              <a:cs typeface="Overlock"/>
              <a:sym typeface="Overlock"/>
            </a:endParaRPr>
          </a:p>
          <a:p>
            <a:pPr marL="285750" indent="-285750">
              <a:buClr>
                <a:schemeClr val="dk1"/>
              </a:buClr>
              <a:buSzPts val="2800"/>
              <a:buFont typeface="Overlock"/>
              <a:buChar char="⮚"/>
            </a:pPr>
            <a:r>
              <a:rPr lang="en-AU" sz="2800" dirty="0">
                <a:solidFill>
                  <a:schemeClr val="dk1"/>
                </a:solidFill>
                <a:latin typeface="Overlock"/>
                <a:ea typeface="Overlock"/>
                <a:cs typeface="Overlock"/>
                <a:sym typeface="Overlock"/>
              </a:rPr>
              <a:t>Semester 2 Report- end of Term 4</a:t>
            </a:r>
            <a:endParaRPr dirty="0">
              <a:latin typeface="Overlock"/>
              <a:ea typeface="Overlock"/>
              <a:cs typeface="Overlock"/>
              <a:sym typeface="Overlock"/>
            </a:endParaRPr>
          </a:p>
          <a:p>
            <a:pPr marL="285750" indent="-107950">
              <a:buClr>
                <a:schemeClr val="dk1"/>
              </a:buClr>
              <a:buSzPts val="2800"/>
            </a:pPr>
            <a:endParaRPr sz="1000" dirty="0">
              <a:solidFill>
                <a:schemeClr val="dk1"/>
              </a:solidFill>
              <a:latin typeface="Overlock"/>
              <a:ea typeface="Overlock"/>
              <a:cs typeface="Overlock"/>
              <a:sym typeface="Overlock"/>
            </a:endParaRPr>
          </a:p>
          <a:p>
            <a:r>
              <a:rPr lang="en-AU" sz="2800" u="sng" dirty="0">
                <a:solidFill>
                  <a:schemeClr val="dk1"/>
                </a:solidFill>
                <a:latin typeface="Overlock"/>
                <a:ea typeface="Overlock"/>
                <a:cs typeface="Overlock"/>
                <a:sym typeface="Overlock"/>
              </a:rPr>
              <a:t>Confidential Protocols-</a:t>
            </a:r>
            <a:endParaRPr dirty="0">
              <a:latin typeface="Overlock"/>
              <a:ea typeface="Overlock"/>
              <a:cs typeface="Overlock"/>
              <a:sym typeface="Overlock"/>
            </a:endParaRPr>
          </a:p>
          <a:p>
            <a:r>
              <a:rPr lang="en-AU" sz="2400" dirty="0">
                <a:solidFill>
                  <a:schemeClr val="dk1"/>
                </a:solidFill>
                <a:latin typeface="Overlock"/>
                <a:ea typeface="Overlock"/>
                <a:cs typeface="Overlock"/>
                <a:sym typeface="Overlock"/>
              </a:rPr>
              <a:t>Any concerns for student learning or wellbeing contact the school office, provide information- students name, class and brief details of the concern. Teachers will make contact or schedule a meeting at an appropriate time.</a:t>
            </a:r>
            <a:endParaRPr dirty="0">
              <a:latin typeface="Overlock"/>
              <a:ea typeface="Overlock"/>
              <a:cs typeface="Overlock"/>
              <a:sym typeface="Overlock"/>
            </a:endParaRPr>
          </a:p>
          <a:p>
            <a:endParaRPr sz="2400" dirty="0">
              <a:solidFill>
                <a:schemeClr val="dk1"/>
              </a:solidFill>
              <a:latin typeface="Overlock"/>
              <a:ea typeface="Overlock"/>
              <a:cs typeface="Overlock"/>
              <a:sym typeface="Overlock"/>
            </a:endParaRPr>
          </a:p>
          <a:p>
            <a:r>
              <a:rPr lang="en-AU" sz="3000" b="1" dirty="0">
                <a:solidFill>
                  <a:schemeClr val="dk1"/>
                </a:solidFill>
                <a:latin typeface="Overlock"/>
                <a:ea typeface="Overlock"/>
                <a:cs typeface="Overlock"/>
                <a:sym typeface="Overlock"/>
              </a:rPr>
              <a:t>School Email: </a:t>
            </a:r>
            <a:r>
              <a:rPr lang="en-AU" sz="3000" u="sng" dirty="0">
                <a:solidFill>
                  <a:schemeClr val="dk1"/>
                </a:solidFill>
                <a:latin typeface="Overlock"/>
                <a:ea typeface="Overlock"/>
                <a:cs typeface="Overlock"/>
                <a:sym typeface="Overlock"/>
                <a:hlinkClick r:id="rId3">
                  <a:extLst>
                    <a:ext uri="{A12FA001-AC4F-418D-AE19-62706E023703}">
                      <ahyp:hlinkClr xmlns:ahyp="http://schemas.microsoft.com/office/drawing/2018/hyperlinkcolor" val="tx"/>
                    </a:ext>
                  </a:extLst>
                </a:hlinkClick>
              </a:rPr>
              <a:t>oatley-p.school@det.nsw.edu.au </a:t>
            </a:r>
            <a:endParaRPr sz="3000" dirty="0">
              <a:solidFill>
                <a:schemeClr val="dk1"/>
              </a:solidFill>
              <a:latin typeface="Overlock"/>
              <a:ea typeface="Overlock"/>
              <a:cs typeface="Overlock"/>
              <a:sym typeface="Overlock"/>
            </a:endParaRPr>
          </a:p>
          <a:p>
            <a:r>
              <a:rPr lang="en-AU" sz="3000" b="1" dirty="0">
                <a:solidFill>
                  <a:schemeClr val="dk1"/>
                </a:solidFill>
                <a:latin typeface="Overlock"/>
                <a:ea typeface="Overlock"/>
                <a:cs typeface="Overlock"/>
                <a:sym typeface="Overlock"/>
              </a:rPr>
              <a:t>School Phone: </a:t>
            </a:r>
            <a:r>
              <a:rPr lang="en-AU" sz="3000" dirty="0">
                <a:solidFill>
                  <a:schemeClr val="dk1"/>
                </a:solidFill>
                <a:latin typeface="Overlock"/>
                <a:ea typeface="Overlock"/>
                <a:cs typeface="Overlock"/>
                <a:sym typeface="Overlock"/>
              </a:rPr>
              <a:t>9580 5519</a:t>
            </a:r>
            <a:endParaRPr sz="3000" dirty="0">
              <a:latin typeface="Overlock"/>
              <a:ea typeface="Overlock"/>
              <a:cs typeface="Overlock"/>
              <a:sym typeface="Overlock"/>
            </a:endParaRPr>
          </a:p>
          <a:p>
            <a:endParaRPr sz="2800" dirty="0">
              <a:solidFill>
                <a:schemeClr val="dk1"/>
              </a:solidFill>
              <a:latin typeface="Arial"/>
              <a:ea typeface="Arial"/>
              <a:cs typeface="Arial"/>
              <a:sym typeface="Arial"/>
            </a:endParaRPr>
          </a:p>
          <a:p>
            <a:endParaRPr sz="2800"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9D5D9F-2883-4AAC-9D37-A2B7A471C8B2}"/>
              </a:ext>
            </a:extLst>
          </p:cNvPr>
          <p:cNvSpPr txBox="1"/>
          <p:nvPr/>
        </p:nvSpPr>
        <p:spPr>
          <a:xfrm>
            <a:off x="528507" y="272675"/>
            <a:ext cx="10150679" cy="769441"/>
          </a:xfrm>
          <a:prstGeom prst="rect">
            <a:avLst/>
          </a:prstGeom>
          <a:noFill/>
        </p:spPr>
        <p:txBody>
          <a:bodyPr wrap="square" rtlCol="0">
            <a:spAutoFit/>
          </a:bodyPr>
          <a:lstStyle/>
          <a:p>
            <a:pPr algn="ctr"/>
            <a:r>
              <a:rPr lang="en-AU" sz="4400" b="1" dirty="0"/>
              <a:t>Kindergarten Transition Day</a:t>
            </a:r>
          </a:p>
        </p:txBody>
      </p:sp>
      <p:sp>
        <p:nvSpPr>
          <p:cNvPr id="4" name="TextBox 3">
            <a:extLst>
              <a:ext uri="{FF2B5EF4-FFF2-40B4-BE49-F238E27FC236}">
                <a16:creationId xmlns:a16="http://schemas.microsoft.com/office/drawing/2014/main" id="{E19D8853-6EFE-44C9-97A5-C8A8AC3478FB}"/>
              </a:ext>
            </a:extLst>
          </p:cNvPr>
          <p:cNvSpPr txBox="1"/>
          <p:nvPr/>
        </p:nvSpPr>
        <p:spPr>
          <a:xfrm>
            <a:off x="369116" y="1308683"/>
            <a:ext cx="3103926" cy="923330"/>
          </a:xfrm>
          <a:prstGeom prst="rect">
            <a:avLst/>
          </a:prstGeom>
          <a:noFill/>
        </p:spPr>
        <p:txBody>
          <a:bodyPr wrap="square" rtlCol="0">
            <a:spAutoFit/>
          </a:bodyPr>
          <a:lstStyle/>
          <a:p>
            <a:r>
              <a:rPr lang="en-AU" b="1" dirty="0">
                <a:solidFill>
                  <a:srgbClr val="FF0000"/>
                </a:solidFill>
              </a:rPr>
              <a:t>Date</a:t>
            </a:r>
            <a:r>
              <a:rPr lang="en-AU" dirty="0"/>
              <a:t>: Tuesday 10</a:t>
            </a:r>
            <a:r>
              <a:rPr lang="en-AU" baseline="30000" dirty="0"/>
              <a:t>th</a:t>
            </a:r>
            <a:r>
              <a:rPr lang="en-AU" dirty="0"/>
              <a:t> November</a:t>
            </a:r>
          </a:p>
          <a:p>
            <a:r>
              <a:rPr lang="en-AU" b="1" dirty="0">
                <a:solidFill>
                  <a:srgbClr val="00B0F0"/>
                </a:solidFill>
              </a:rPr>
              <a:t>Session 1</a:t>
            </a:r>
            <a:r>
              <a:rPr lang="en-AU" b="1" dirty="0"/>
              <a:t>: </a:t>
            </a:r>
            <a:r>
              <a:rPr lang="en-AU" dirty="0"/>
              <a:t>10.00am – 11.00am</a:t>
            </a:r>
          </a:p>
          <a:p>
            <a:r>
              <a:rPr lang="en-AU" b="1" dirty="0">
                <a:solidFill>
                  <a:srgbClr val="00B050"/>
                </a:solidFill>
              </a:rPr>
              <a:t>Session 2: </a:t>
            </a:r>
            <a:r>
              <a:rPr lang="en-AU" dirty="0"/>
              <a:t>12.30pm – 1.30pm</a:t>
            </a:r>
          </a:p>
        </p:txBody>
      </p:sp>
      <p:sp>
        <p:nvSpPr>
          <p:cNvPr id="5" name="TextBox 4">
            <a:extLst>
              <a:ext uri="{FF2B5EF4-FFF2-40B4-BE49-F238E27FC236}">
                <a16:creationId xmlns:a16="http://schemas.microsoft.com/office/drawing/2014/main" id="{EE3361CA-C863-4A65-84CD-8449D18544E6}"/>
              </a:ext>
            </a:extLst>
          </p:cNvPr>
          <p:cNvSpPr txBox="1"/>
          <p:nvPr/>
        </p:nvSpPr>
        <p:spPr>
          <a:xfrm>
            <a:off x="369116" y="2232013"/>
            <a:ext cx="5478011" cy="4524315"/>
          </a:xfrm>
          <a:prstGeom prst="rect">
            <a:avLst/>
          </a:prstGeom>
          <a:noFill/>
        </p:spPr>
        <p:txBody>
          <a:bodyPr wrap="square" rtlCol="0">
            <a:spAutoFit/>
          </a:bodyPr>
          <a:lstStyle/>
          <a:p>
            <a:r>
              <a:rPr lang="en-AU" b="1" u="sng" dirty="0"/>
              <a:t>Drop off Procedures</a:t>
            </a:r>
          </a:p>
          <a:p>
            <a:endParaRPr lang="en-AU" b="1" u="sng" dirty="0"/>
          </a:p>
          <a:p>
            <a:pPr marL="285750" indent="-285750">
              <a:buFontTx/>
              <a:buChar char="-"/>
            </a:pPr>
            <a:r>
              <a:rPr lang="en-AU" dirty="0"/>
              <a:t>Registration will open 15 minutes before the session  begins. (Morning Session 9.45am, Afternoon 12.15pm)</a:t>
            </a:r>
          </a:p>
          <a:p>
            <a:pPr marL="285750" indent="-285750">
              <a:buFontTx/>
              <a:buChar char="-"/>
            </a:pPr>
            <a:r>
              <a:rPr lang="en-AU" dirty="0"/>
              <a:t>Tables will be set up at our 2 entrance points on Neville Street. Names will be organised in alphabetical order according to your child surname.</a:t>
            </a:r>
          </a:p>
          <a:p>
            <a:pPr marL="285750" indent="-285750">
              <a:buFontTx/>
              <a:buChar char="-"/>
            </a:pPr>
            <a:r>
              <a:rPr lang="en-AU" dirty="0"/>
              <a:t>Please social distance when lining up to sign children in. </a:t>
            </a:r>
          </a:p>
          <a:p>
            <a:pPr marL="285750" indent="-285750">
              <a:buFontTx/>
              <a:buChar char="-"/>
            </a:pPr>
            <a:r>
              <a:rPr lang="en-AU" dirty="0"/>
              <a:t>Once you have signed in your child and they have received a name tag, you will be guided to the nearest gate where a teacher will walk your child into our Kindergarten classroom for their session. </a:t>
            </a:r>
          </a:p>
          <a:p>
            <a:endParaRPr lang="en-AU" dirty="0"/>
          </a:p>
          <a:p>
            <a:pPr marL="285750" indent="-285750">
              <a:buFontTx/>
              <a:buChar char="-"/>
            </a:pPr>
            <a:endParaRPr lang="en-AU" dirty="0"/>
          </a:p>
        </p:txBody>
      </p:sp>
      <p:sp>
        <p:nvSpPr>
          <p:cNvPr id="6" name="TextBox 5">
            <a:extLst>
              <a:ext uri="{FF2B5EF4-FFF2-40B4-BE49-F238E27FC236}">
                <a16:creationId xmlns:a16="http://schemas.microsoft.com/office/drawing/2014/main" id="{659B05BE-B0BB-47FF-B1E8-F534F0D4E1B1}"/>
              </a:ext>
            </a:extLst>
          </p:cNvPr>
          <p:cNvSpPr txBox="1"/>
          <p:nvPr/>
        </p:nvSpPr>
        <p:spPr>
          <a:xfrm>
            <a:off x="3473042" y="1358886"/>
            <a:ext cx="4060271" cy="646331"/>
          </a:xfrm>
          <a:prstGeom prst="rect">
            <a:avLst/>
          </a:prstGeom>
          <a:noFill/>
        </p:spPr>
        <p:txBody>
          <a:bodyPr wrap="square" rtlCol="0">
            <a:spAutoFit/>
          </a:bodyPr>
          <a:lstStyle/>
          <a:p>
            <a:r>
              <a:rPr lang="en-AU" b="1" dirty="0">
                <a:solidFill>
                  <a:srgbClr val="FF0000"/>
                </a:solidFill>
              </a:rPr>
              <a:t>What to bring- </a:t>
            </a:r>
            <a:r>
              <a:rPr lang="en-AU" dirty="0"/>
              <a:t>A water bottle clearly labelled with your child name</a:t>
            </a:r>
          </a:p>
        </p:txBody>
      </p:sp>
      <p:pic>
        <p:nvPicPr>
          <p:cNvPr id="8" name="Picture 7">
            <a:extLst>
              <a:ext uri="{FF2B5EF4-FFF2-40B4-BE49-F238E27FC236}">
                <a16:creationId xmlns:a16="http://schemas.microsoft.com/office/drawing/2014/main" id="{B94B673D-6638-413F-BEA2-ACA3DD3F7DF8}"/>
              </a:ext>
            </a:extLst>
          </p:cNvPr>
          <p:cNvPicPr>
            <a:picLocks noChangeAspect="1"/>
          </p:cNvPicPr>
          <p:nvPr/>
        </p:nvPicPr>
        <p:blipFill>
          <a:blip r:embed="rId2"/>
          <a:stretch>
            <a:fillRect/>
          </a:stretch>
        </p:blipFill>
        <p:spPr>
          <a:xfrm>
            <a:off x="7144107" y="1494787"/>
            <a:ext cx="4503125" cy="2448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27A76047-AE91-4A79-A54A-452D48872F3E}"/>
              </a:ext>
            </a:extLst>
          </p:cNvPr>
          <p:cNvPicPr>
            <a:picLocks noChangeAspect="1"/>
          </p:cNvPicPr>
          <p:nvPr/>
        </p:nvPicPr>
        <p:blipFill>
          <a:blip r:embed="rId3"/>
          <a:stretch>
            <a:fillRect/>
          </a:stretch>
        </p:blipFill>
        <p:spPr>
          <a:xfrm>
            <a:off x="5847127" y="4079530"/>
            <a:ext cx="4025064" cy="2448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05569133-0A09-4549-99D6-176283512842}"/>
              </a:ext>
            </a:extLst>
          </p:cNvPr>
          <p:cNvPicPr>
            <a:picLocks noChangeAspect="1"/>
          </p:cNvPicPr>
          <p:nvPr/>
        </p:nvPicPr>
        <p:blipFill>
          <a:blip r:embed="rId4"/>
          <a:stretch>
            <a:fillRect/>
          </a:stretch>
        </p:blipFill>
        <p:spPr>
          <a:xfrm>
            <a:off x="10037194" y="4614835"/>
            <a:ext cx="1937256" cy="1718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6850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1129</Words>
  <Application>Microsoft Office PowerPoint</Application>
  <PresentationFormat>Widescreen</PresentationFormat>
  <Paragraphs>91</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Impact</vt:lpstr>
      <vt:lpstr>Noto Sans Symbols</vt:lpstr>
      <vt:lpstr>Overlock</vt:lpstr>
      <vt:lpstr>Office Theme</vt:lpstr>
      <vt:lpstr>PowerPoint Presentation</vt:lpstr>
      <vt:lpstr>PowerPoint Presentation</vt:lpstr>
      <vt:lpstr>PowerPoint Presentation</vt:lpstr>
      <vt:lpstr>PowerPoint Presentation</vt:lpstr>
      <vt:lpstr>PowerPoint Presentation</vt:lpstr>
      <vt:lpstr> Formal Communication Platforms Class Dojo</vt:lpstr>
      <vt:lpstr>Class Dojo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Slavica Markovski</dc:creator>
  <cp:lastModifiedBy>Slavica Markovski</cp:lastModifiedBy>
  <cp:revision>26</cp:revision>
  <dcterms:created xsi:type="dcterms:W3CDTF">2020-10-20T02:31:00Z</dcterms:created>
  <dcterms:modified xsi:type="dcterms:W3CDTF">2020-10-22T00:09:39Z</dcterms:modified>
</cp:coreProperties>
</file>