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y="5143500" cx="9144000"/>
  <p:notesSz cx="6858000" cy="9144000"/>
  <p:embeddedFontLst>
    <p:embeddedFont>
      <p:font typeface="Barlow Semi Condensed Light"/>
      <p:regular r:id="rId29"/>
      <p:bold r:id="rId30"/>
      <p:italic r:id="rId31"/>
      <p:boldItalic r:id="rId32"/>
    </p:embeddedFont>
    <p:embeddedFont>
      <p:font typeface="Barlow Condensed Medium"/>
      <p:regular r:id="rId33"/>
      <p:bold r:id="rId34"/>
      <p:italic r:id="rId35"/>
      <p:boldItalic r:id="rId36"/>
    </p:embeddedFont>
    <p:embeddedFont>
      <p:font typeface="Baloo 2"/>
      <p:regular r:id="rId37"/>
      <p:bold r:id="rId38"/>
    </p:embeddedFont>
    <p:embeddedFont>
      <p:font typeface="Denk One"/>
      <p:regular r:id="rId39"/>
    </p:embeddedFont>
    <p:embeddedFont>
      <p:font typeface="Barlow Semi Condensed"/>
      <p:regular r:id="rId40"/>
      <p:bold r:id="rId41"/>
      <p:italic r:id="rId42"/>
      <p:boldItalic r:id="rId4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BarlowSemiCondensed-regular.fntdata"/><Relationship Id="rId20" Type="http://schemas.openxmlformats.org/officeDocument/2006/relationships/slide" Target="slides/slide15.xml"/><Relationship Id="rId42" Type="http://schemas.openxmlformats.org/officeDocument/2006/relationships/font" Target="fonts/BarlowSemiCondensed-italic.fntdata"/><Relationship Id="rId41" Type="http://schemas.openxmlformats.org/officeDocument/2006/relationships/font" Target="fonts/BarlowSemiCondensed-bold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43" Type="http://schemas.openxmlformats.org/officeDocument/2006/relationships/font" Target="fonts/BarlowSemiCondensed-boldItalic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BarlowSemiCondensedLight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BarlowSemiCondensedLight-italic.fntdata"/><Relationship Id="rId30" Type="http://schemas.openxmlformats.org/officeDocument/2006/relationships/font" Target="fonts/BarlowSemiCondensedLight-bold.fntdata"/><Relationship Id="rId11" Type="http://schemas.openxmlformats.org/officeDocument/2006/relationships/slide" Target="slides/slide6.xml"/><Relationship Id="rId33" Type="http://schemas.openxmlformats.org/officeDocument/2006/relationships/font" Target="fonts/BarlowCondensedMedium-regular.fntdata"/><Relationship Id="rId10" Type="http://schemas.openxmlformats.org/officeDocument/2006/relationships/slide" Target="slides/slide5.xml"/><Relationship Id="rId32" Type="http://schemas.openxmlformats.org/officeDocument/2006/relationships/font" Target="fonts/BarlowSemiCondensedLight-boldItalic.fntdata"/><Relationship Id="rId13" Type="http://schemas.openxmlformats.org/officeDocument/2006/relationships/slide" Target="slides/slide8.xml"/><Relationship Id="rId35" Type="http://schemas.openxmlformats.org/officeDocument/2006/relationships/font" Target="fonts/BarlowCondensedMedium-italic.fntdata"/><Relationship Id="rId12" Type="http://schemas.openxmlformats.org/officeDocument/2006/relationships/slide" Target="slides/slide7.xml"/><Relationship Id="rId34" Type="http://schemas.openxmlformats.org/officeDocument/2006/relationships/font" Target="fonts/BarlowCondensedMedium-bold.fntdata"/><Relationship Id="rId15" Type="http://schemas.openxmlformats.org/officeDocument/2006/relationships/slide" Target="slides/slide10.xml"/><Relationship Id="rId37" Type="http://schemas.openxmlformats.org/officeDocument/2006/relationships/font" Target="fonts/Baloo2-regular.fntdata"/><Relationship Id="rId14" Type="http://schemas.openxmlformats.org/officeDocument/2006/relationships/slide" Target="slides/slide9.xml"/><Relationship Id="rId36" Type="http://schemas.openxmlformats.org/officeDocument/2006/relationships/font" Target="fonts/BarlowCondensedMedium-boldItalic.fntdata"/><Relationship Id="rId17" Type="http://schemas.openxmlformats.org/officeDocument/2006/relationships/slide" Target="slides/slide12.xml"/><Relationship Id="rId39" Type="http://schemas.openxmlformats.org/officeDocument/2006/relationships/font" Target="fonts/DenkOne-regular.fntdata"/><Relationship Id="rId16" Type="http://schemas.openxmlformats.org/officeDocument/2006/relationships/slide" Target="slides/slide11.xml"/><Relationship Id="rId38" Type="http://schemas.openxmlformats.org/officeDocument/2006/relationships/font" Target="fonts/Baloo2-bold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33efd3549b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333efd3549b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33efd3549b_0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333efd3549b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33efd3549b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333efd3549b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33efd3549b_0_1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33efd3549b_0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33efd3549b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333efd3549b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33efd3549b_0_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333efd3549b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33efd3549b_0_1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333efd3549b_0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33efd3549b_0_1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333efd3549b_0_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33efd3549b_0_2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333efd3549b_0_2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33efd3549b_0_2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333efd3549b_0_2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33efd3549b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333efd3549b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33efd3549b_0_2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33efd3549b_0_2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33efd3549b_0_2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333efd3549b_0_2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33efd3549b_0_2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333efd3549b_0_2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33efd3549b_0_2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333efd3549b_0_2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33efd3549b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333efd3549b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33efd3549b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33efd3549b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33efd3549b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33efd3549b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33efd3549b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333efd3549b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33efd3549b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33efd3549b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33efd3549b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33efd3549b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33efd3549b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33efd3549b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5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5.jpg"/><Relationship Id="rId6" Type="http://schemas.openxmlformats.org/officeDocument/2006/relationships/image" Target="../media/image6.jpg"/><Relationship Id="rId7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5.jpg"/><Relationship Id="rId6" Type="http://schemas.openxmlformats.org/officeDocument/2006/relationships/image" Target="../media/image1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5.jpg"/><Relationship Id="rId6" Type="http://schemas.openxmlformats.org/officeDocument/2006/relationships/image" Target="../media/image11.png"/><Relationship Id="rId7" Type="http://schemas.openxmlformats.org/officeDocument/2006/relationships/image" Target="../media/image2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5.jpg"/><Relationship Id="rId6" Type="http://schemas.openxmlformats.org/officeDocument/2006/relationships/image" Target="../media/image25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5.jpg"/><Relationship Id="rId6" Type="http://schemas.openxmlformats.org/officeDocument/2006/relationships/image" Target="../media/image15.png"/><Relationship Id="rId7" Type="http://schemas.openxmlformats.org/officeDocument/2006/relationships/image" Target="../media/image2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5.jpg"/><Relationship Id="rId6" Type="http://schemas.openxmlformats.org/officeDocument/2006/relationships/image" Target="../media/image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5.jpg"/><Relationship Id="rId6" Type="http://schemas.openxmlformats.org/officeDocument/2006/relationships/image" Target="../media/image1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11" Type="http://schemas.openxmlformats.org/officeDocument/2006/relationships/image" Target="../media/image20.png"/><Relationship Id="rId10" Type="http://schemas.openxmlformats.org/officeDocument/2006/relationships/image" Target="../media/image13.png"/><Relationship Id="rId9" Type="http://schemas.openxmlformats.org/officeDocument/2006/relationships/image" Target="../media/image21.png"/><Relationship Id="rId5" Type="http://schemas.openxmlformats.org/officeDocument/2006/relationships/image" Target="../media/image5.jpg"/><Relationship Id="rId6" Type="http://schemas.openxmlformats.org/officeDocument/2006/relationships/image" Target="../media/image10.png"/><Relationship Id="rId7" Type="http://schemas.openxmlformats.org/officeDocument/2006/relationships/image" Target="../media/image9.png"/><Relationship Id="rId8" Type="http://schemas.openxmlformats.org/officeDocument/2006/relationships/image" Target="../media/image1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5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5.jpg"/><Relationship Id="rId6" Type="http://schemas.openxmlformats.org/officeDocument/2006/relationships/image" Target="../media/image2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5.jpg"/><Relationship Id="rId6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5.jpg"/><Relationship Id="rId6" Type="http://schemas.openxmlformats.org/officeDocument/2006/relationships/image" Target="../media/image2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5.jpg"/><Relationship Id="rId6" Type="http://schemas.openxmlformats.org/officeDocument/2006/relationships/hyperlink" Target="https://oatley-p.schools.nsw.gov.au/" TargetMode="Externa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5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5.jpg"/><Relationship Id="rId6" Type="http://schemas.openxmlformats.org/officeDocument/2006/relationships/image" Target="../media/image3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5.jpg"/><Relationship Id="rId6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5.jpg"/><Relationship Id="rId6" Type="http://schemas.openxmlformats.org/officeDocument/2006/relationships/image" Target="../media/image26.png"/><Relationship Id="rId7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22.png"/><Relationship Id="rId5" Type="http://schemas.openxmlformats.org/officeDocument/2006/relationships/image" Target="../media/image5.jpg"/><Relationship Id="rId6" Type="http://schemas.openxmlformats.org/officeDocument/2006/relationships/image" Target="../media/image12.jpg"/><Relationship Id="rId7" Type="http://schemas.openxmlformats.org/officeDocument/2006/relationships/image" Target="../media/image7.png"/><Relationship Id="rId8" Type="http://schemas.openxmlformats.org/officeDocument/2006/relationships/image" Target="../media/image29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Welcome to Meet the Teacher 2025</a:t>
            </a:r>
            <a:endParaRPr b="1">
              <a:solidFill>
                <a:schemeClr val="accen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-1006425" y="33642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b="1" lang="en" sz="3180">
                <a:solidFill>
                  <a:srgbClr val="F1C23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2K</a:t>
            </a:r>
            <a:endParaRPr b="1" sz="3180">
              <a:solidFill>
                <a:srgbClr val="F1C23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b="1" lang="en" sz="3180">
                <a:solidFill>
                  <a:srgbClr val="F1C23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Mrs Sarah Kennedy</a:t>
            </a:r>
            <a:endParaRPr b="1" sz="3180">
              <a:solidFill>
                <a:srgbClr val="F1C23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"/>
            <a:ext cx="9144000" cy="15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76900" y="2750675"/>
            <a:ext cx="1943100" cy="182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2"/>
          <p:cNvSpPr txBox="1"/>
          <p:nvPr>
            <p:ph type="ctrTitle"/>
          </p:nvPr>
        </p:nvSpPr>
        <p:spPr>
          <a:xfrm>
            <a:off x="1733650" y="864925"/>
            <a:ext cx="5365800" cy="59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Food At School</a:t>
            </a:r>
            <a:endParaRPr b="1" sz="3480">
              <a:solidFill>
                <a:schemeClr val="accen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155" name="Google Shape;15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"/>
            <a:ext cx="9144000" cy="15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3825" y="340538"/>
            <a:ext cx="1058175" cy="995925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2"/>
          <p:cNvSpPr txBox="1"/>
          <p:nvPr/>
        </p:nvSpPr>
        <p:spPr>
          <a:xfrm flipH="1">
            <a:off x="-24850" y="1461325"/>
            <a:ext cx="8585400" cy="32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F1C232"/>
                </a:solidFill>
                <a:latin typeface="Denk One"/>
                <a:ea typeface="Denk One"/>
                <a:cs typeface="Denk One"/>
                <a:sym typeface="Denk One"/>
              </a:rPr>
              <a:t>Canteen</a:t>
            </a:r>
            <a:r>
              <a:rPr lang="en" sz="1900">
                <a:solidFill>
                  <a:srgbClr val="F1C232"/>
                </a:solidFill>
                <a:latin typeface="Denk One"/>
                <a:ea typeface="Denk One"/>
                <a:cs typeface="Denk One"/>
                <a:sym typeface="Denk One"/>
              </a:rPr>
              <a:t>                                                                      Birthdays</a:t>
            </a:r>
            <a:endParaRPr sz="1900">
              <a:solidFill>
                <a:srgbClr val="F1C232"/>
              </a:solidFill>
              <a:latin typeface="Denk One"/>
              <a:ea typeface="Denk One"/>
              <a:cs typeface="Denk One"/>
              <a:sym typeface="Denk On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434343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The school canteen is Monday - Thursday.                               We welcome birthday treats on your</a:t>
            </a:r>
            <a:endParaRPr sz="1700">
              <a:solidFill>
                <a:srgbClr val="434343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                                                                                                               child’s special day. We ask that all </a:t>
            </a:r>
            <a:endParaRPr sz="1700">
              <a:solidFill>
                <a:srgbClr val="434343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All lunch orders must be ordered via                                           birthday treats are individually </a:t>
            </a:r>
            <a:endParaRPr sz="1700">
              <a:solidFill>
                <a:srgbClr val="434343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Flexischools.                                                                                       portioned and packed ready to hand </a:t>
            </a:r>
            <a:endParaRPr sz="1700">
              <a:solidFill>
                <a:srgbClr val="434343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                                                                                                               out, e.g. cupcakes, lolly bags</a:t>
            </a:r>
            <a:endParaRPr sz="1700">
              <a:solidFill>
                <a:srgbClr val="434343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</a:t>
            </a:r>
            <a:endParaRPr sz="1700">
              <a:solidFill>
                <a:srgbClr val="434343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4343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Please note: due to an increase in </a:t>
            </a:r>
            <a:r>
              <a:rPr lang="en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students</a:t>
            </a:r>
            <a:r>
              <a:rPr lang="en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with severe allergies, we ask that you please be mindful when packing lunches.</a:t>
            </a:r>
            <a:endParaRPr>
              <a:solidFill>
                <a:srgbClr val="434343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159" name="Google Shape;159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675001" y="2658175"/>
            <a:ext cx="945200" cy="62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042000" y="3101425"/>
            <a:ext cx="861825" cy="86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3"/>
          <p:cNvSpPr txBox="1"/>
          <p:nvPr>
            <p:ph type="ctrTitle"/>
          </p:nvPr>
        </p:nvSpPr>
        <p:spPr>
          <a:xfrm>
            <a:off x="1733650" y="864925"/>
            <a:ext cx="5365800" cy="59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Wellbeing</a:t>
            </a:r>
            <a:endParaRPr b="1" sz="3480">
              <a:solidFill>
                <a:schemeClr val="accen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166" name="Google Shape;16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"/>
            <a:ext cx="9144000" cy="15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3825" y="340538"/>
            <a:ext cx="1058175" cy="995925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3"/>
          <p:cNvSpPr txBox="1"/>
          <p:nvPr/>
        </p:nvSpPr>
        <p:spPr>
          <a:xfrm>
            <a:off x="3712675" y="205660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70" name="Google Shape;170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75038" y="1378850"/>
            <a:ext cx="3374075" cy="334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4"/>
          <p:cNvSpPr txBox="1"/>
          <p:nvPr>
            <p:ph type="ctrTitle"/>
          </p:nvPr>
        </p:nvSpPr>
        <p:spPr>
          <a:xfrm>
            <a:off x="1049575" y="1015375"/>
            <a:ext cx="6697800" cy="59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Positive Behaviour for Learning</a:t>
            </a:r>
            <a:endParaRPr b="1" sz="3480">
              <a:solidFill>
                <a:schemeClr val="accen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176" name="Google Shape;17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07440"/>
            <a:ext cx="9144000" cy="15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3825" y="340538"/>
            <a:ext cx="1058175" cy="99592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4"/>
          <p:cNvSpPr txBox="1"/>
          <p:nvPr/>
        </p:nvSpPr>
        <p:spPr>
          <a:xfrm>
            <a:off x="3712675" y="205660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80" name="Google Shape;180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97124" y="1483626"/>
            <a:ext cx="2530450" cy="354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757814" y="1773388"/>
            <a:ext cx="2700173" cy="26963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5"/>
          <p:cNvSpPr txBox="1"/>
          <p:nvPr>
            <p:ph type="ctrTitle"/>
          </p:nvPr>
        </p:nvSpPr>
        <p:spPr>
          <a:xfrm>
            <a:off x="1049575" y="1015375"/>
            <a:ext cx="6697800" cy="59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Positive Behaviour for Learning</a:t>
            </a:r>
            <a:endParaRPr b="1" sz="3480">
              <a:solidFill>
                <a:schemeClr val="accen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187" name="Google Shape;18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07440"/>
            <a:ext cx="9144000" cy="15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3825" y="340538"/>
            <a:ext cx="1058175" cy="995925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5"/>
          <p:cNvSpPr txBox="1"/>
          <p:nvPr/>
        </p:nvSpPr>
        <p:spPr>
          <a:xfrm>
            <a:off x="3712675" y="205660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91" name="Google Shape;191;p25"/>
          <p:cNvPicPr preferRelativeResize="0"/>
          <p:nvPr/>
        </p:nvPicPr>
        <p:blipFill rotWithShape="1">
          <a:blip r:embed="rId6">
            <a:alphaModFix/>
          </a:blip>
          <a:srcRect b="0" l="0" r="1029" t="-4177"/>
          <a:stretch/>
        </p:blipFill>
        <p:spPr>
          <a:xfrm rot="5400000">
            <a:off x="291875" y="1899577"/>
            <a:ext cx="3316677" cy="2613274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5"/>
          <p:cNvSpPr txBox="1"/>
          <p:nvPr/>
        </p:nvSpPr>
        <p:spPr>
          <a:xfrm flipH="1">
            <a:off x="3624750" y="1690625"/>
            <a:ext cx="5108100" cy="303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NSW public schools are committed to providing safe, supportive and responsive learning environments for everyone. We teach and model the behaviours we value in our students.</a:t>
            </a:r>
            <a:endParaRPr sz="2000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Every student begins on ‘READY TO LEARN’. </a:t>
            </a:r>
            <a:endParaRPr sz="1200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00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Every day is a new day</a:t>
            </a:r>
            <a:r>
              <a:rPr lang="en">
                <a:solidFill>
                  <a:srgbClr val="000000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. </a:t>
            </a:r>
            <a:endParaRPr sz="2400">
              <a:solidFill>
                <a:srgbClr val="434343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r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6"/>
          <p:cNvSpPr txBox="1"/>
          <p:nvPr>
            <p:ph type="ctrTitle"/>
          </p:nvPr>
        </p:nvSpPr>
        <p:spPr>
          <a:xfrm>
            <a:off x="1049575" y="1015375"/>
            <a:ext cx="6697800" cy="59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Be Somebody Who…</a:t>
            </a:r>
            <a:endParaRPr b="1" sz="3480">
              <a:solidFill>
                <a:schemeClr val="accen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198" name="Google Shape;19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"/>
            <a:ext cx="9144000" cy="15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3825" y="340538"/>
            <a:ext cx="1058175" cy="995925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6"/>
          <p:cNvSpPr txBox="1"/>
          <p:nvPr/>
        </p:nvSpPr>
        <p:spPr>
          <a:xfrm>
            <a:off x="3712675" y="205660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02" name="Google Shape;202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7600" y="1482875"/>
            <a:ext cx="2583625" cy="349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09725" y="1591075"/>
            <a:ext cx="4874894" cy="3387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7"/>
          <p:cNvSpPr txBox="1"/>
          <p:nvPr>
            <p:ph type="ctrTitle"/>
          </p:nvPr>
        </p:nvSpPr>
        <p:spPr>
          <a:xfrm>
            <a:off x="1049575" y="993875"/>
            <a:ext cx="6697800" cy="59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Student Wellbeing Focus</a:t>
            </a:r>
            <a:endParaRPr b="1" sz="3480">
              <a:solidFill>
                <a:schemeClr val="accen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209" name="Google Shape;20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"/>
            <a:ext cx="9144000" cy="15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3825" y="340538"/>
            <a:ext cx="1058175" cy="995925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7"/>
          <p:cNvSpPr txBox="1"/>
          <p:nvPr/>
        </p:nvSpPr>
        <p:spPr>
          <a:xfrm>
            <a:off x="3712675" y="205660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13" name="Google Shape;213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82150" y="1628887"/>
            <a:ext cx="4299775" cy="305417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14" name="Google Shape;214;p27"/>
          <p:cNvSpPr txBox="1"/>
          <p:nvPr/>
        </p:nvSpPr>
        <p:spPr>
          <a:xfrm flipH="1">
            <a:off x="4803150" y="1590275"/>
            <a:ext cx="3929700" cy="313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Growing Strong Minds</a:t>
            </a:r>
            <a:endParaRPr sz="900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Gratitude Journals/Got Game Resilience Program</a:t>
            </a:r>
            <a:endParaRPr sz="800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Student Voice experiences</a:t>
            </a:r>
            <a:endParaRPr sz="1600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Peer Support</a:t>
            </a:r>
            <a:endParaRPr sz="1600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Incursions – Zero Bullying, Backflips against Bullying, </a:t>
            </a:r>
            <a:endParaRPr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                        Life Education</a:t>
            </a:r>
            <a:endParaRPr sz="700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8"/>
          <p:cNvSpPr txBox="1"/>
          <p:nvPr>
            <p:ph type="ctrTitle"/>
          </p:nvPr>
        </p:nvSpPr>
        <p:spPr>
          <a:xfrm>
            <a:off x="1049575" y="993875"/>
            <a:ext cx="6697800" cy="59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Learning Dispositions</a:t>
            </a:r>
            <a:endParaRPr b="1" sz="3480">
              <a:solidFill>
                <a:schemeClr val="accen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220" name="Google Shape;22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"/>
            <a:ext cx="9144000" cy="15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3825" y="340538"/>
            <a:ext cx="1058175" cy="995925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8"/>
          <p:cNvSpPr txBox="1"/>
          <p:nvPr/>
        </p:nvSpPr>
        <p:spPr>
          <a:xfrm>
            <a:off x="3712675" y="205660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24" name="Google Shape;224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49049" y="1518333"/>
            <a:ext cx="3481525" cy="3436142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8"/>
          <p:cNvSpPr txBox="1"/>
          <p:nvPr/>
        </p:nvSpPr>
        <p:spPr>
          <a:xfrm>
            <a:off x="138075" y="1648350"/>
            <a:ext cx="50268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Communication, Creativity, Collaboration </a:t>
            </a:r>
            <a:endParaRPr b="1" i="1" sz="1600">
              <a:solidFill>
                <a:srgbClr val="434343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&amp; Critical Reflection </a:t>
            </a:r>
            <a:endParaRPr/>
          </a:p>
        </p:txBody>
      </p:sp>
      <p:sp>
        <p:nvSpPr>
          <p:cNvPr id="226" name="Google Shape;226;p28"/>
          <p:cNvSpPr txBox="1"/>
          <p:nvPr/>
        </p:nvSpPr>
        <p:spPr>
          <a:xfrm>
            <a:off x="204500" y="2432375"/>
            <a:ext cx="4810200" cy="18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56199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 Medium"/>
              <a:buChar char="●"/>
            </a:pPr>
            <a:r>
              <a:rPr lang="en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The Learning Disposition Wheel is a tool used to </a:t>
            </a:r>
            <a:r>
              <a:rPr b="1" lang="en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talk about learning</a:t>
            </a:r>
            <a:r>
              <a:rPr lang="en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and drive a deeper understanding of the 4Cs</a:t>
            </a:r>
            <a:endParaRPr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256199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 Medium"/>
              <a:buChar char="●"/>
            </a:pPr>
            <a:r>
              <a:rPr lang="en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Development of these dispositions is </a:t>
            </a:r>
            <a:r>
              <a:rPr b="1" lang="en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fundamental </a:t>
            </a:r>
            <a:r>
              <a:rPr lang="en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for students to develop an awareness of </a:t>
            </a:r>
            <a:r>
              <a:rPr b="1" lang="en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the way they learn</a:t>
            </a:r>
            <a:r>
              <a:rPr lang="en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and establish </a:t>
            </a:r>
            <a:r>
              <a:rPr b="1" lang="en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attitudes to learning</a:t>
            </a:r>
            <a:r>
              <a:rPr lang="en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. </a:t>
            </a:r>
            <a:endParaRPr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256199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mic Sans MS"/>
              <a:buChar char="●"/>
            </a:pPr>
            <a:r>
              <a:rPr lang="en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This facilitates a common language about learning which </a:t>
            </a:r>
            <a:r>
              <a:rPr b="1" lang="en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empowers students</a:t>
            </a:r>
            <a:r>
              <a:rPr lang="en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to </a:t>
            </a:r>
            <a:r>
              <a:rPr b="1" lang="en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critically reflect. </a:t>
            </a:r>
            <a:endParaRPr b="1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9"/>
          <p:cNvSpPr txBox="1"/>
          <p:nvPr>
            <p:ph type="ctrTitle"/>
          </p:nvPr>
        </p:nvSpPr>
        <p:spPr>
          <a:xfrm>
            <a:off x="1049575" y="993875"/>
            <a:ext cx="6697800" cy="59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Curriculum </a:t>
            </a:r>
            <a:endParaRPr b="1" sz="3480">
              <a:solidFill>
                <a:schemeClr val="accen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232" name="Google Shape;23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"/>
            <a:ext cx="9144000" cy="15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3825" y="340538"/>
            <a:ext cx="1058175" cy="99592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9"/>
          <p:cNvSpPr txBox="1"/>
          <p:nvPr/>
        </p:nvSpPr>
        <p:spPr>
          <a:xfrm>
            <a:off x="3712675" y="205660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36" name="Google Shape;236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46600" y="1715998"/>
            <a:ext cx="1037575" cy="1037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509288" y="1766400"/>
            <a:ext cx="1037576" cy="1037576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29"/>
          <p:cNvSpPr txBox="1"/>
          <p:nvPr/>
        </p:nvSpPr>
        <p:spPr>
          <a:xfrm>
            <a:off x="3865075" y="220900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39" name="Google Shape;239;p2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571994" y="1766407"/>
            <a:ext cx="1037575" cy="103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894844" y="1715988"/>
            <a:ext cx="1123300" cy="1138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423577" y="3239319"/>
            <a:ext cx="1123286" cy="11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192731" y="3239319"/>
            <a:ext cx="1018625" cy="101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0"/>
          <p:cNvSpPr txBox="1"/>
          <p:nvPr>
            <p:ph type="ctrTitle"/>
          </p:nvPr>
        </p:nvSpPr>
        <p:spPr>
          <a:xfrm>
            <a:off x="1049575" y="993875"/>
            <a:ext cx="6697800" cy="59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Technology</a:t>
            </a: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</a:t>
            </a:r>
            <a:endParaRPr b="1" sz="3480">
              <a:solidFill>
                <a:schemeClr val="accen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248" name="Google Shape;24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"/>
            <a:ext cx="9144000" cy="15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3825" y="340538"/>
            <a:ext cx="1058175" cy="995925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0"/>
          <p:cNvSpPr txBox="1"/>
          <p:nvPr/>
        </p:nvSpPr>
        <p:spPr>
          <a:xfrm>
            <a:off x="3712675" y="205660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52" name="Google Shape;252;p30"/>
          <p:cNvSpPr txBox="1"/>
          <p:nvPr/>
        </p:nvSpPr>
        <p:spPr>
          <a:xfrm>
            <a:off x="3865075" y="220900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53" name="Google Shape;253;p30"/>
          <p:cNvSpPr txBox="1"/>
          <p:nvPr/>
        </p:nvSpPr>
        <p:spPr>
          <a:xfrm>
            <a:off x="352800" y="1439875"/>
            <a:ext cx="8438400" cy="31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Barlow Semi Condensed"/>
              <a:buChar char="●"/>
            </a:pPr>
            <a:r>
              <a:rPr b="0" i="0" lang="en" sz="1900" u="none" cap="none" strike="noStrike">
                <a:solidFill>
                  <a:srgbClr val="000000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Stage 1 classes utilise the K-2 shared iPads.</a:t>
            </a:r>
            <a:endParaRPr b="0" i="0" sz="1900" u="none" cap="none" strike="noStrike">
              <a:solidFill>
                <a:srgbClr val="000000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492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Barlow Semi Condensed"/>
              <a:buChar char="●"/>
            </a:pPr>
            <a:r>
              <a:rPr b="0" i="0" lang="en" sz="1900" u="none" cap="none" strike="noStrike">
                <a:solidFill>
                  <a:srgbClr val="000000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All parents/carers need to sign the </a:t>
            </a:r>
            <a:r>
              <a:rPr b="1" i="0" lang="en" sz="1900" u="none" cap="none" strike="noStrike">
                <a:solidFill>
                  <a:srgbClr val="000000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online ICT Agreement</a:t>
            </a:r>
            <a:r>
              <a:rPr b="0" i="0" lang="en" sz="1900" u="none" cap="none" strike="noStrike">
                <a:solidFill>
                  <a:srgbClr val="000000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before the student’s class is allowed to commence using technology in their classroom.</a:t>
            </a:r>
            <a:endParaRPr b="0" i="0" sz="1900" u="none" cap="none" strike="noStrike">
              <a:solidFill>
                <a:srgbClr val="000000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492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Barlow Semi Condensed"/>
              <a:buChar char="●"/>
            </a:pPr>
            <a:r>
              <a:rPr b="0" i="0" lang="en" sz="1900" u="none" cap="none" strike="noStrike">
                <a:solidFill>
                  <a:srgbClr val="000000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This agreement includes the use of mobile phones and smart watches worn by students to school.</a:t>
            </a:r>
            <a:endParaRPr b="0" i="0" sz="1900" u="none" cap="none" strike="noStrike">
              <a:solidFill>
                <a:srgbClr val="000000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492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Barlow Semi Condensed"/>
              <a:buChar char="●"/>
            </a:pPr>
            <a:r>
              <a:rPr b="0" i="0" lang="en" sz="1900" u="none" cap="none" strike="noStrike">
                <a:solidFill>
                  <a:srgbClr val="000000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Inappropriate or irresponsible use of devices will result in the student losing access to the device for that lesson.</a:t>
            </a:r>
            <a:endParaRPr b="0" i="0" sz="1900" u="none" cap="none" strike="noStrike">
              <a:solidFill>
                <a:srgbClr val="000000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492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Barlow Semi Condensed"/>
              <a:buChar char="●"/>
            </a:pPr>
            <a:r>
              <a:rPr b="0" i="0" lang="en" sz="1900" u="none" cap="none" strike="noStrike">
                <a:solidFill>
                  <a:srgbClr val="000000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Students need to show the utmost respect and care for the technology at all times. It is a privilege to use any of the school-managed devices.</a:t>
            </a:r>
            <a:endParaRPr b="0" i="0" u="none" cap="none" strike="noStrike">
              <a:solidFill>
                <a:srgbClr val="000000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1"/>
          <p:cNvSpPr txBox="1"/>
          <p:nvPr>
            <p:ph type="ctrTitle"/>
          </p:nvPr>
        </p:nvSpPr>
        <p:spPr>
          <a:xfrm>
            <a:off x="1049575" y="993875"/>
            <a:ext cx="6697800" cy="59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Community Partnerships</a:t>
            </a: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</a:t>
            </a:r>
            <a:endParaRPr b="1" sz="3480">
              <a:solidFill>
                <a:schemeClr val="accen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259" name="Google Shape;25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"/>
            <a:ext cx="9144000" cy="15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3825" y="340538"/>
            <a:ext cx="1058175" cy="995925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31"/>
          <p:cNvSpPr txBox="1"/>
          <p:nvPr/>
        </p:nvSpPr>
        <p:spPr>
          <a:xfrm>
            <a:off x="3712675" y="205660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63" name="Google Shape;263;p31"/>
          <p:cNvSpPr txBox="1"/>
          <p:nvPr/>
        </p:nvSpPr>
        <p:spPr>
          <a:xfrm>
            <a:off x="3865075" y="220900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64" name="Google Shape;264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6650" y="1537050"/>
            <a:ext cx="7318762" cy="329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accent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  <p:sp>
        <p:nvSpPr>
          <p:cNvPr id="64" name="Google Shape;64;p14"/>
          <p:cNvSpPr txBox="1"/>
          <p:nvPr>
            <p:ph idx="1" type="subTitle"/>
          </p:nvPr>
        </p:nvSpPr>
        <p:spPr>
          <a:xfrm>
            <a:off x="-1042250" y="33642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 b="1" sz="3180">
              <a:solidFill>
                <a:srgbClr val="F1C232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"/>
            <a:ext cx="9144000" cy="15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93975" y="340538"/>
            <a:ext cx="1058175" cy="99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10950" y="490925"/>
            <a:ext cx="6250525" cy="439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2"/>
          <p:cNvSpPr txBox="1"/>
          <p:nvPr>
            <p:ph type="ctrTitle"/>
          </p:nvPr>
        </p:nvSpPr>
        <p:spPr>
          <a:xfrm>
            <a:off x="1049575" y="993875"/>
            <a:ext cx="6697800" cy="59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Payment Excursions/Incursions</a:t>
            </a: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</a:t>
            </a:r>
            <a:endParaRPr b="1" sz="3480">
              <a:solidFill>
                <a:schemeClr val="accen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270" name="Google Shape;27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1125" y="10"/>
            <a:ext cx="9144000" cy="15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3825" y="340538"/>
            <a:ext cx="1058175" cy="995925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32"/>
          <p:cNvSpPr txBox="1"/>
          <p:nvPr/>
        </p:nvSpPr>
        <p:spPr>
          <a:xfrm>
            <a:off x="3712675" y="205660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74" name="Google Shape;274;p32"/>
          <p:cNvSpPr txBox="1"/>
          <p:nvPr/>
        </p:nvSpPr>
        <p:spPr>
          <a:xfrm>
            <a:off x="3865075" y="220900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75" name="Google Shape;275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2575" y="1590275"/>
            <a:ext cx="7370326" cy="297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3"/>
          <p:cNvSpPr txBox="1"/>
          <p:nvPr>
            <p:ph type="ctrTitle"/>
          </p:nvPr>
        </p:nvSpPr>
        <p:spPr>
          <a:xfrm>
            <a:off x="1049575" y="993875"/>
            <a:ext cx="6697800" cy="59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Communication</a:t>
            </a: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</a:t>
            </a:r>
            <a:endParaRPr b="1" sz="3480">
              <a:solidFill>
                <a:schemeClr val="accen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281" name="Google Shape;28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"/>
            <a:ext cx="9144000" cy="15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3825" y="340538"/>
            <a:ext cx="1058175" cy="995925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33"/>
          <p:cNvSpPr txBox="1"/>
          <p:nvPr/>
        </p:nvSpPr>
        <p:spPr>
          <a:xfrm>
            <a:off x="3712675" y="205660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85" name="Google Shape;285;p33"/>
          <p:cNvSpPr txBox="1"/>
          <p:nvPr/>
        </p:nvSpPr>
        <p:spPr>
          <a:xfrm>
            <a:off x="3865075" y="220900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86" name="Google Shape;286;p33"/>
          <p:cNvSpPr txBox="1"/>
          <p:nvPr/>
        </p:nvSpPr>
        <p:spPr>
          <a:xfrm>
            <a:off x="565900" y="1439825"/>
            <a:ext cx="8302800" cy="32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School Website:  </a:t>
            </a:r>
            <a:r>
              <a:rPr b="0" i="0" lang="en" sz="2000" u="sng" cap="none" strike="noStrike">
                <a:solidFill>
                  <a:srgbClr val="0097A7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https://oatley-p.schools.nsw.gov.au/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Barlow Semi Condensed Light"/>
              <a:buChar char="●"/>
            </a:pPr>
            <a:r>
              <a:rPr b="0" i="0" lang="en" sz="2000" u="none" cap="none" strike="noStrike">
                <a:solidFill>
                  <a:srgbClr val="000000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The school’s website has an up-to-date calendar of future events.</a:t>
            </a:r>
            <a:endParaRPr b="0" i="0" sz="2000" u="none" cap="none" strike="noStrike">
              <a:solidFill>
                <a:srgbClr val="000000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School Email address: </a:t>
            </a:r>
            <a:r>
              <a:rPr b="0" i="0" lang="en" sz="2000" u="none" cap="none" strike="noStrike">
                <a:solidFill>
                  <a:srgbClr val="000000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oatley-p.school@det.nsw.edu.au</a:t>
            </a:r>
            <a:endParaRPr b="0" i="0" sz="2000" u="none" cap="none" strike="noStrike">
              <a:solidFill>
                <a:srgbClr val="000000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Barlow Semi Condensed Light"/>
              <a:buChar char="●"/>
            </a:pPr>
            <a:r>
              <a:rPr b="0" i="0" lang="en" sz="1600" u="none" cap="none" strike="noStrike">
                <a:solidFill>
                  <a:srgbClr val="000000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Please use this email address to contact the school at any time for matters that are not time-critical. This is also an effective mechanism for sending a message to your child’s teacher. These messages will be forwarded by the school administration staff.</a:t>
            </a:r>
            <a:endParaRPr b="0" i="0" sz="1600" u="none" cap="none" strike="noStrike">
              <a:solidFill>
                <a:srgbClr val="000000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School Phone Number: </a:t>
            </a:r>
            <a:r>
              <a:rPr b="0" i="0" lang="en" sz="2000" u="none" cap="none" strike="noStrike">
                <a:solidFill>
                  <a:srgbClr val="000000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9580 5519</a:t>
            </a:r>
            <a:endParaRPr b="0" i="0" sz="2000" u="none" cap="none" strike="noStrike">
              <a:solidFill>
                <a:srgbClr val="000000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Barlow Semi Condensed Light"/>
              <a:buChar char="●"/>
            </a:pPr>
            <a:r>
              <a:rPr b="0" i="0" lang="en" u="none" cap="none" strike="noStrike">
                <a:solidFill>
                  <a:srgbClr val="000000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Please use this number to contact the school for any time-critical questions or to pass on time-critical information e.g. r</a:t>
            </a:r>
            <a:r>
              <a:rPr lang="en"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unning late to pick up children at end of day</a:t>
            </a:r>
            <a:endParaRPr b="0" i="0" sz="400" u="none" cap="none" strike="noStrike">
              <a:solidFill>
                <a:srgbClr val="000000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4"/>
          <p:cNvSpPr txBox="1"/>
          <p:nvPr>
            <p:ph type="ctrTitle"/>
          </p:nvPr>
        </p:nvSpPr>
        <p:spPr>
          <a:xfrm>
            <a:off x="1049575" y="993875"/>
            <a:ext cx="6697800" cy="59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Interviews</a:t>
            </a: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</a:t>
            </a:r>
            <a:endParaRPr b="1" sz="3480">
              <a:solidFill>
                <a:schemeClr val="accen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292" name="Google Shape;29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"/>
            <a:ext cx="9144000" cy="15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3825" y="340538"/>
            <a:ext cx="1058175" cy="995925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34"/>
          <p:cNvSpPr txBox="1"/>
          <p:nvPr/>
        </p:nvSpPr>
        <p:spPr>
          <a:xfrm>
            <a:off x="3712675" y="205660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96" name="Google Shape;296;p34"/>
          <p:cNvSpPr txBox="1"/>
          <p:nvPr/>
        </p:nvSpPr>
        <p:spPr>
          <a:xfrm>
            <a:off x="3865075" y="220900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97" name="Google Shape;297;p34"/>
          <p:cNvSpPr txBox="1"/>
          <p:nvPr/>
        </p:nvSpPr>
        <p:spPr>
          <a:xfrm>
            <a:off x="632425" y="1634175"/>
            <a:ext cx="7836900" cy="26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" sz="2000">
                <a:solidFill>
                  <a:schemeClr val="dk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Parent teacher interviews will commence early next term. This will give us the opportunity to discuss your child’s progress at school.</a:t>
            </a:r>
            <a:endParaRPr>
              <a:solidFill>
                <a:schemeClr val="dk1"/>
              </a:solidFill>
            </a:endParaRPr>
          </a:p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" sz="2000">
                <a:solidFill>
                  <a:schemeClr val="dk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If you have any other concerns throughout the year, please feel free to approach me or email the office to make an appointment.</a:t>
            </a:r>
            <a:endParaRPr sz="2000">
              <a:solidFill>
                <a:schemeClr val="dk1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  <a:p>
            <a:pPr indent="-158750" lvl="0" marL="28575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  <a:p>
            <a:pPr indent="-158750" lvl="0" marL="28575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I am here to help!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☺</a:t>
            </a:r>
            <a:endParaRPr sz="2000">
              <a:solidFill>
                <a:schemeClr val="dk1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5"/>
          <p:cNvSpPr txBox="1"/>
          <p:nvPr>
            <p:ph type="ctrTitle"/>
          </p:nvPr>
        </p:nvSpPr>
        <p:spPr>
          <a:xfrm>
            <a:off x="1049575" y="993875"/>
            <a:ext cx="6697800" cy="59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Thank You</a:t>
            </a:r>
            <a:endParaRPr b="1" sz="3480">
              <a:solidFill>
                <a:schemeClr val="accen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303" name="Google Shape;30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"/>
            <a:ext cx="9144000" cy="15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3825" y="340538"/>
            <a:ext cx="1058175" cy="995925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35"/>
          <p:cNvSpPr txBox="1"/>
          <p:nvPr/>
        </p:nvSpPr>
        <p:spPr>
          <a:xfrm>
            <a:off x="3712675" y="205660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307" name="Google Shape;307;p35"/>
          <p:cNvSpPr txBox="1"/>
          <p:nvPr/>
        </p:nvSpPr>
        <p:spPr>
          <a:xfrm>
            <a:off x="3865075" y="220900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308" name="Google Shape;308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45925" y="1590279"/>
            <a:ext cx="4965701" cy="279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/>
          <p:nvPr>
            <p:ph type="ctrTitle"/>
          </p:nvPr>
        </p:nvSpPr>
        <p:spPr>
          <a:xfrm>
            <a:off x="7589977" y="1624250"/>
            <a:ext cx="15222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Scale of Sheep</a:t>
            </a:r>
            <a:endParaRPr b="1" sz="3480">
              <a:solidFill>
                <a:schemeClr val="accen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74" name="Google Shape;74;p15"/>
          <p:cNvSpPr txBox="1"/>
          <p:nvPr>
            <p:ph idx="1" type="subTitle"/>
          </p:nvPr>
        </p:nvSpPr>
        <p:spPr>
          <a:xfrm>
            <a:off x="250725" y="1422875"/>
            <a:ext cx="28011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b="1" lang="en" sz="2280">
                <a:solidFill>
                  <a:srgbClr val="F1C23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Think about your feelings </a:t>
            </a:r>
            <a:r>
              <a:rPr b="1" lang="en" sz="2280">
                <a:solidFill>
                  <a:srgbClr val="F1C23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regarding</a:t>
            </a:r>
            <a:r>
              <a:rPr b="1" lang="en" sz="2280">
                <a:solidFill>
                  <a:srgbClr val="F1C23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your child’s start to 2025.</a:t>
            </a:r>
            <a:endParaRPr b="1" sz="2280">
              <a:solidFill>
                <a:srgbClr val="F1C23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 b="1" sz="2280">
              <a:solidFill>
                <a:srgbClr val="F1C23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b="1" lang="en" sz="2280">
                <a:solidFill>
                  <a:srgbClr val="F1C23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Which sheep best represents how you are feeling?</a:t>
            </a:r>
            <a:endParaRPr b="1" sz="2280">
              <a:solidFill>
                <a:srgbClr val="F1C23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"/>
            <a:ext cx="9144000" cy="15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3825" y="376363"/>
            <a:ext cx="1058175" cy="99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30824" y="186575"/>
            <a:ext cx="4479000" cy="449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/>
          <p:nvPr>
            <p:ph type="ctrTitle"/>
          </p:nvPr>
        </p:nvSpPr>
        <p:spPr>
          <a:xfrm>
            <a:off x="1776600" y="1036850"/>
            <a:ext cx="5365800" cy="59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About your Child</a:t>
            </a:r>
            <a:endParaRPr b="1" sz="3480">
              <a:solidFill>
                <a:schemeClr val="accen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84" name="Google Shape;8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"/>
            <a:ext cx="9144000" cy="15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86800" y="354863"/>
            <a:ext cx="1058175" cy="995925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6"/>
          <p:cNvSpPr/>
          <p:nvPr/>
        </p:nvSpPr>
        <p:spPr>
          <a:xfrm>
            <a:off x="379675" y="1633250"/>
            <a:ext cx="2414100" cy="2712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6"/>
          <p:cNvSpPr/>
          <p:nvPr/>
        </p:nvSpPr>
        <p:spPr>
          <a:xfrm>
            <a:off x="3089525" y="1673900"/>
            <a:ext cx="2414100" cy="2712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6"/>
          <p:cNvSpPr/>
          <p:nvPr/>
        </p:nvSpPr>
        <p:spPr>
          <a:xfrm>
            <a:off x="5849475" y="1673900"/>
            <a:ext cx="2414100" cy="2712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6"/>
          <p:cNvSpPr txBox="1"/>
          <p:nvPr/>
        </p:nvSpPr>
        <p:spPr>
          <a:xfrm>
            <a:off x="452800" y="1740000"/>
            <a:ext cx="22908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4Cs activity!</a:t>
            </a:r>
            <a:endParaRPr b="1" i="0" sz="1400" u="none" cap="none" strike="noStrike">
              <a:solidFill>
                <a:srgbClr val="000000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Semi Condensed"/>
              <a:buAutoNum type="arabicPeriod"/>
            </a:pPr>
            <a:r>
              <a:rPr lang="en"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On the sheet in front of you with the </a:t>
            </a:r>
            <a:r>
              <a:rPr b="0" i="0" lang="en" sz="1400" u="none" cap="none" strike="noStrike">
                <a:solidFill>
                  <a:srgbClr val="000000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coloured </a:t>
            </a:r>
            <a:r>
              <a:rPr lang="en"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boxes</a:t>
            </a:r>
            <a:r>
              <a:rPr b="0" i="0" lang="en" sz="1400" u="none" cap="none" strike="noStrike">
                <a:solidFill>
                  <a:srgbClr val="000000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:</a:t>
            </a:r>
            <a:r>
              <a:rPr lang="en"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 w</a:t>
            </a:r>
            <a:r>
              <a:rPr b="0" i="0" lang="en" sz="1400" u="none" cap="none" strike="noStrike">
                <a:solidFill>
                  <a:srgbClr val="000000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rite something you want us to know about your child and a goal for them this year</a:t>
            </a:r>
            <a:endParaRPr b="0" i="0" sz="1400" u="none" cap="none" strike="noStrike">
              <a:solidFill>
                <a:srgbClr val="000000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Semi Condensed"/>
              <a:buAutoNum type="arabicPeriod"/>
            </a:pPr>
            <a:r>
              <a:rPr b="0" i="0" lang="en" sz="1400" u="none" cap="none" strike="noStrike">
                <a:solidFill>
                  <a:srgbClr val="000000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Place your </a:t>
            </a:r>
            <a:r>
              <a:rPr lang="en"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sheet in</a:t>
            </a:r>
            <a:r>
              <a:rPr b="0" i="0" lang="en" sz="1400" u="none" cap="none" strike="noStrike">
                <a:solidFill>
                  <a:srgbClr val="000000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 the </a:t>
            </a:r>
            <a:r>
              <a:rPr lang="en"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box provided by Mrs Kennedy</a:t>
            </a:r>
            <a:endParaRPr b="0" i="0" sz="1400" u="none" cap="none" strike="noStrike">
              <a:solidFill>
                <a:srgbClr val="000000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</p:txBody>
      </p:sp>
      <p:sp>
        <p:nvSpPr>
          <p:cNvPr id="91" name="Google Shape;91;p16"/>
          <p:cNvSpPr txBox="1"/>
          <p:nvPr/>
        </p:nvSpPr>
        <p:spPr>
          <a:xfrm flipH="1">
            <a:off x="3347525" y="1769425"/>
            <a:ext cx="1948200" cy="4491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1C232"/>
                </a:solidFill>
                <a:latin typeface="Denk One"/>
                <a:ea typeface="Denk One"/>
                <a:cs typeface="Denk One"/>
                <a:sym typeface="Denk One"/>
              </a:rPr>
              <a:t>Blue</a:t>
            </a:r>
            <a:r>
              <a:rPr lang="en">
                <a:solidFill>
                  <a:srgbClr val="F1C232"/>
                </a:solidFill>
                <a:latin typeface="Denk One"/>
                <a:ea typeface="Denk One"/>
                <a:cs typeface="Denk One"/>
                <a:sym typeface="Denk One"/>
              </a:rPr>
              <a:t> Post-it Note</a:t>
            </a:r>
            <a:endParaRPr>
              <a:solidFill>
                <a:srgbClr val="F1C232"/>
              </a:solidFill>
              <a:latin typeface="Denk One"/>
              <a:ea typeface="Denk One"/>
              <a:cs typeface="Denk One"/>
              <a:sym typeface="Denk One"/>
            </a:endParaRPr>
          </a:p>
        </p:txBody>
      </p:sp>
      <p:sp>
        <p:nvSpPr>
          <p:cNvPr id="92" name="Google Shape;92;p16"/>
          <p:cNvSpPr txBox="1"/>
          <p:nvPr/>
        </p:nvSpPr>
        <p:spPr>
          <a:xfrm flipH="1">
            <a:off x="3450425" y="2583950"/>
            <a:ext cx="1742400" cy="13323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en"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</a:br>
            <a:r>
              <a:rPr lang="en" sz="16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Write something </a:t>
            </a:r>
            <a:r>
              <a:rPr b="1" lang="en" sz="16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you want me to know</a:t>
            </a:r>
            <a:r>
              <a:rPr lang="en" sz="16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 about your child</a:t>
            </a:r>
            <a:endParaRPr sz="1600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</p:txBody>
      </p:sp>
      <p:sp>
        <p:nvSpPr>
          <p:cNvPr id="93" name="Google Shape;93;p16"/>
          <p:cNvSpPr txBox="1"/>
          <p:nvPr/>
        </p:nvSpPr>
        <p:spPr>
          <a:xfrm flipH="1">
            <a:off x="5987625" y="1769425"/>
            <a:ext cx="2137800" cy="4491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1C232"/>
                </a:solidFill>
                <a:latin typeface="Denk One"/>
                <a:ea typeface="Denk One"/>
                <a:cs typeface="Denk One"/>
                <a:sym typeface="Denk One"/>
              </a:rPr>
              <a:t>Yellow Post-it Note</a:t>
            </a:r>
            <a:endParaRPr>
              <a:solidFill>
                <a:srgbClr val="F1C232"/>
              </a:solidFill>
              <a:latin typeface="Denk One"/>
              <a:ea typeface="Denk One"/>
              <a:cs typeface="Denk One"/>
              <a:sym typeface="Denk One"/>
            </a:endParaRPr>
          </a:p>
        </p:txBody>
      </p:sp>
      <p:sp>
        <p:nvSpPr>
          <p:cNvPr id="94" name="Google Shape;94;p16"/>
          <p:cNvSpPr txBox="1"/>
          <p:nvPr/>
        </p:nvSpPr>
        <p:spPr>
          <a:xfrm flipH="1">
            <a:off x="6185325" y="2603447"/>
            <a:ext cx="1742400" cy="1293300"/>
          </a:xfrm>
          <a:prstGeom prst="rect">
            <a:avLst/>
          </a:prstGeom>
          <a:solidFill>
            <a:srgbClr val="FFE599"/>
          </a:solidFill>
          <a:ln cap="flat" cmpd="sng" w="9525">
            <a:solidFill>
              <a:srgbClr val="FFE5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Write a </a:t>
            </a:r>
            <a:r>
              <a:rPr b="1" lang="en" sz="19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goal</a:t>
            </a:r>
            <a:r>
              <a:rPr lang="en" sz="19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 for your child this year</a:t>
            </a:r>
            <a:endParaRPr sz="1900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7"/>
          <p:cNvSpPr txBox="1"/>
          <p:nvPr>
            <p:ph type="ctrTitle"/>
          </p:nvPr>
        </p:nvSpPr>
        <p:spPr>
          <a:xfrm>
            <a:off x="1733650" y="1065525"/>
            <a:ext cx="5365800" cy="59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A Little About Me!</a:t>
            </a:r>
            <a:endParaRPr b="1" sz="3480">
              <a:solidFill>
                <a:schemeClr val="accen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100" name="Google Shape;10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9665"/>
            <a:ext cx="9144000" cy="15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3825" y="340538"/>
            <a:ext cx="1058175" cy="99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7400" y="1626875"/>
            <a:ext cx="3405725" cy="195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11950" y="3421700"/>
            <a:ext cx="1407802" cy="187705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7"/>
          <p:cNvSpPr txBox="1"/>
          <p:nvPr/>
        </p:nvSpPr>
        <p:spPr>
          <a:xfrm>
            <a:off x="3543125" y="1626875"/>
            <a:ext cx="5520900" cy="14160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arlow Semi Condensed Light"/>
              <a:buChar char="●"/>
            </a:pPr>
            <a:r>
              <a:rPr lang="en">
                <a:solidFill>
                  <a:srgbClr val="000000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I am mum to a</a:t>
            </a:r>
            <a:r>
              <a:rPr lang="en"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n </a:t>
            </a:r>
            <a:r>
              <a:rPr lang="en">
                <a:solidFill>
                  <a:srgbClr val="000000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1</a:t>
            </a:r>
            <a:r>
              <a:rPr lang="en"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8</a:t>
            </a:r>
            <a:r>
              <a:rPr lang="en">
                <a:solidFill>
                  <a:srgbClr val="000000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 year old (</a:t>
            </a:r>
            <a:r>
              <a:rPr lang="en"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just post Year 12</a:t>
            </a:r>
            <a:r>
              <a:rPr lang="en">
                <a:solidFill>
                  <a:srgbClr val="000000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) and 1</a:t>
            </a:r>
            <a:r>
              <a:rPr lang="en"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6</a:t>
            </a:r>
            <a:r>
              <a:rPr lang="en">
                <a:solidFill>
                  <a:srgbClr val="000000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 year old (Year 1</a:t>
            </a:r>
            <a:r>
              <a:rPr lang="en"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2</a:t>
            </a:r>
            <a:r>
              <a:rPr lang="en">
                <a:solidFill>
                  <a:srgbClr val="000000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).</a:t>
            </a:r>
            <a:endParaRPr>
              <a:solidFill>
                <a:srgbClr val="000000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Font typeface="Barlow Semi Condensed Light"/>
              <a:buChar char="●"/>
            </a:pPr>
            <a:r>
              <a:rPr lang="en" sz="1700">
                <a:solidFill>
                  <a:srgbClr val="000000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Primary teaching is my second career!</a:t>
            </a:r>
            <a:endParaRPr sz="1700">
              <a:solidFill>
                <a:srgbClr val="000000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Font typeface="Barlow Semi Condensed Light"/>
              <a:buChar char="●"/>
            </a:pPr>
            <a:r>
              <a:rPr lang="en" sz="1700"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Teaching for over 12 years (&gt; 10 years at Oatley PS).</a:t>
            </a:r>
            <a:endParaRPr sz="1700"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Barlow Semi Condensed Light"/>
              <a:buChar char="●"/>
            </a:pPr>
            <a:r>
              <a:rPr lang="en" sz="1600"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I have held varied roles at Oatley PS including being the technology coordinator; running SRC and being a PSSA coach.</a:t>
            </a:r>
            <a:endParaRPr sz="1600"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</p:txBody>
      </p:sp>
      <p:sp>
        <p:nvSpPr>
          <p:cNvPr id="106" name="Google Shape;106;p17"/>
          <p:cNvSpPr txBox="1"/>
          <p:nvPr/>
        </p:nvSpPr>
        <p:spPr>
          <a:xfrm>
            <a:off x="3543125" y="3042875"/>
            <a:ext cx="5520900" cy="1832400"/>
          </a:xfrm>
          <a:prstGeom prst="rect">
            <a:avLst/>
          </a:prstGeom>
          <a:solidFill>
            <a:schemeClr val="accent4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My priority is always ensuring that your child is happy coming to school.</a:t>
            </a:r>
            <a:endParaRPr sz="1300"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Your child should always feel happy and safe in 2K and at Oatley PS. </a:t>
            </a:r>
            <a:endParaRPr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Barlow Semi Condensed"/>
                <a:ea typeface="Barlow Semi Condensed"/>
                <a:cs typeface="Barlow Semi Condensed"/>
                <a:sym typeface="Barlow Semi Condensed"/>
              </a:rPr>
              <a:t>Real and deep learning</a:t>
            </a:r>
            <a:r>
              <a:rPr lang="en" sz="1200"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 will only occur when your child is feeling both of these!</a:t>
            </a:r>
            <a:endParaRPr sz="1200"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Particular interest in fostering maths, science and technology, and wellbeing for both students and staff; as well as improving overall processes across the school; I dislike inefficiency!</a:t>
            </a:r>
            <a:endParaRPr sz="1000"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8"/>
          <p:cNvSpPr txBox="1"/>
          <p:nvPr>
            <p:ph type="ctrTitle"/>
          </p:nvPr>
        </p:nvSpPr>
        <p:spPr>
          <a:xfrm>
            <a:off x="193425" y="938450"/>
            <a:ext cx="8639400" cy="58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Meet the Team</a:t>
            </a:r>
            <a:endParaRPr b="1" sz="3480">
              <a:solidFill>
                <a:schemeClr val="accen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112" name="Google Shape;11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"/>
            <a:ext cx="9144000" cy="15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65300" y="369188"/>
            <a:ext cx="1058175" cy="995925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8"/>
          <p:cNvSpPr txBox="1"/>
          <p:nvPr/>
        </p:nvSpPr>
        <p:spPr>
          <a:xfrm>
            <a:off x="315200" y="1490050"/>
            <a:ext cx="8746800" cy="29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There are 6 Early Stage One and Stage 1 classes this year:</a:t>
            </a:r>
            <a:endParaRPr sz="2200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KD (Miss Dayman)			KA (Mrs Adams)</a:t>
            </a:r>
            <a:endParaRPr sz="2200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1M (Miss Mieszkuc)			1/2B (Miss Matthews)</a:t>
            </a:r>
            <a:endParaRPr sz="2200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2M (Miss Matthews)                     </a:t>
            </a:r>
            <a:r>
              <a:rPr b="1" lang="en" sz="22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</a:t>
            </a:r>
            <a:r>
              <a:rPr lang="en" sz="2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2K (Mrs Kennedy)</a:t>
            </a:r>
            <a:endParaRPr sz="2200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Our Assistant Principal is:         Mrs Edwards</a:t>
            </a:r>
            <a:endParaRPr sz="2200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9"/>
          <p:cNvSpPr txBox="1"/>
          <p:nvPr>
            <p:ph type="ctrTitle"/>
          </p:nvPr>
        </p:nvSpPr>
        <p:spPr>
          <a:xfrm>
            <a:off x="348275" y="1061725"/>
            <a:ext cx="8639400" cy="58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Who Supports Us?</a:t>
            </a:r>
            <a:endParaRPr b="1" sz="3480">
              <a:solidFill>
                <a:schemeClr val="accen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121" name="Google Shape;12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"/>
            <a:ext cx="9144000" cy="15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72500" y="419388"/>
            <a:ext cx="1058175" cy="995925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9"/>
          <p:cNvSpPr txBox="1"/>
          <p:nvPr/>
        </p:nvSpPr>
        <p:spPr>
          <a:xfrm flipH="1">
            <a:off x="376956" y="2415038"/>
            <a:ext cx="3181500" cy="5724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1C232"/>
                </a:solidFill>
                <a:latin typeface="Denk One"/>
                <a:ea typeface="Denk One"/>
                <a:cs typeface="Denk One"/>
                <a:sym typeface="Denk One"/>
              </a:rPr>
              <a:t>Library</a:t>
            </a:r>
            <a:endParaRPr sz="2200">
              <a:solidFill>
                <a:srgbClr val="F1C232"/>
              </a:solidFill>
              <a:latin typeface="Denk One"/>
              <a:ea typeface="Denk One"/>
              <a:cs typeface="Denk One"/>
              <a:sym typeface="Denk On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F1C232"/>
              </a:solidFill>
              <a:latin typeface="Denk One"/>
              <a:ea typeface="Denk One"/>
              <a:cs typeface="Denk One"/>
              <a:sym typeface="Denk On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Mrs Haman</a:t>
            </a:r>
            <a:endParaRPr b="1" sz="2200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2200">
              <a:solidFill>
                <a:srgbClr val="F1C232"/>
              </a:solidFill>
              <a:latin typeface="Denk One"/>
              <a:ea typeface="Denk One"/>
              <a:cs typeface="Denk One"/>
              <a:sym typeface="Denk One"/>
            </a:endParaRPr>
          </a:p>
        </p:txBody>
      </p:sp>
      <p:sp>
        <p:nvSpPr>
          <p:cNvPr id="125" name="Google Shape;125;p19"/>
          <p:cNvSpPr txBox="1"/>
          <p:nvPr/>
        </p:nvSpPr>
        <p:spPr>
          <a:xfrm>
            <a:off x="4572000" y="1691425"/>
            <a:ext cx="3000000" cy="16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1C232"/>
                </a:solidFill>
                <a:latin typeface="Denk One"/>
                <a:ea typeface="Denk One"/>
                <a:cs typeface="Denk One"/>
                <a:sym typeface="Denk One"/>
              </a:rPr>
              <a:t>Community Languages</a:t>
            </a:r>
            <a:endParaRPr sz="2200">
              <a:solidFill>
                <a:srgbClr val="F1C232"/>
              </a:solidFill>
              <a:latin typeface="Denk One"/>
              <a:ea typeface="Denk One"/>
              <a:cs typeface="Denk One"/>
              <a:sym typeface="Denk On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1C232"/>
                </a:solidFill>
                <a:latin typeface="Denk One"/>
                <a:ea typeface="Denk One"/>
                <a:cs typeface="Denk One"/>
                <a:sym typeface="Denk One"/>
              </a:rPr>
              <a:t>(Italian)</a:t>
            </a:r>
            <a:endParaRPr sz="2200">
              <a:solidFill>
                <a:srgbClr val="F1C232"/>
              </a:solidFill>
              <a:latin typeface="Denk One"/>
              <a:ea typeface="Denk One"/>
              <a:cs typeface="Denk One"/>
              <a:sym typeface="Denk On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F1C232"/>
              </a:solidFill>
              <a:latin typeface="Denk One"/>
              <a:ea typeface="Denk One"/>
              <a:cs typeface="Denk One"/>
              <a:sym typeface="Denk On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Signora Johnstone</a:t>
            </a:r>
            <a:endParaRPr b="1" sz="2200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F1C232"/>
              </a:solidFill>
              <a:latin typeface="Denk One"/>
              <a:ea typeface="Denk One"/>
              <a:cs typeface="Denk One"/>
              <a:sym typeface="Denk One"/>
            </a:endParaRPr>
          </a:p>
        </p:txBody>
      </p:sp>
      <p:sp>
        <p:nvSpPr>
          <p:cNvPr id="126" name="Google Shape;126;p19"/>
          <p:cNvSpPr txBox="1"/>
          <p:nvPr/>
        </p:nvSpPr>
        <p:spPr>
          <a:xfrm>
            <a:off x="467700" y="3134425"/>
            <a:ext cx="3000000" cy="16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1C232"/>
                </a:solidFill>
                <a:latin typeface="Denk One"/>
                <a:ea typeface="Denk One"/>
                <a:cs typeface="Denk One"/>
                <a:sym typeface="Denk One"/>
              </a:rPr>
              <a:t>Curriculum Support</a:t>
            </a:r>
            <a:endParaRPr sz="2200">
              <a:solidFill>
                <a:srgbClr val="F1C232"/>
              </a:solidFill>
              <a:latin typeface="Denk One"/>
              <a:ea typeface="Denk One"/>
              <a:cs typeface="Denk One"/>
              <a:sym typeface="Denk On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F1C232"/>
              </a:solidFill>
              <a:latin typeface="Denk One"/>
              <a:ea typeface="Denk One"/>
              <a:cs typeface="Denk One"/>
              <a:sym typeface="Denk On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Mrs Gavanas</a:t>
            </a:r>
            <a:endParaRPr b="1" sz="2200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Mrs White</a:t>
            </a:r>
            <a:endParaRPr b="1" sz="2200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F1C232"/>
              </a:solidFill>
              <a:latin typeface="Denk One"/>
              <a:ea typeface="Denk One"/>
              <a:cs typeface="Denk One"/>
              <a:sym typeface="Denk One"/>
            </a:endParaRPr>
          </a:p>
        </p:txBody>
      </p:sp>
      <p:sp>
        <p:nvSpPr>
          <p:cNvPr id="127" name="Google Shape;127;p19"/>
          <p:cNvSpPr txBox="1"/>
          <p:nvPr/>
        </p:nvSpPr>
        <p:spPr>
          <a:xfrm>
            <a:off x="4870000" y="3262650"/>
            <a:ext cx="30000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1C232"/>
                </a:solidFill>
                <a:latin typeface="Denk One"/>
                <a:ea typeface="Denk One"/>
                <a:cs typeface="Denk One"/>
                <a:sym typeface="Denk One"/>
              </a:rPr>
              <a:t>Wellbeing</a:t>
            </a:r>
            <a:endParaRPr sz="2200">
              <a:solidFill>
                <a:srgbClr val="F1C232"/>
              </a:solidFill>
              <a:latin typeface="Denk One"/>
              <a:ea typeface="Denk One"/>
              <a:cs typeface="Denk One"/>
              <a:sym typeface="Denk On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F1C232"/>
              </a:solidFill>
              <a:latin typeface="Denk One"/>
              <a:ea typeface="Denk One"/>
              <a:cs typeface="Denk One"/>
              <a:sym typeface="Denk On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Mrs Edwards</a:t>
            </a:r>
            <a:endParaRPr b="1" sz="2200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F1C232"/>
              </a:solidFill>
              <a:latin typeface="Denk One"/>
              <a:ea typeface="Denk One"/>
              <a:cs typeface="Denk One"/>
              <a:sym typeface="Denk One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0"/>
          <p:cNvSpPr txBox="1"/>
          <p:nvPr>
            <p:ph type="ctrTitle"/>
          </p:nvPr>
        </p:nvSpPr>
        <p:spPr>
          <a:xfrm>
            <a:off x="1733650" y="1065525"/>
            <a:ext cx="5365800" cy="59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Homework</a:t>
            </a:r>
            <a:endParaRPr b="1" sz="3480">
              <a:solidFill>
                <a:schemeClr val="accen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133" name="Google Shape;13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"/>
            <a:ext cx="9144000" cy="15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3825" y="340538"/>
            <a:ext cx="1058175" cy="995925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0"/>
          <p:cNvSpPr txBox="1"/>
          <p:nvPr/>
        </p:nvSpPr>
        <p:spPr>
          <a:xfrm>
            <a:off x="173000" y="1591075"/>
            <a:ext cx="4370700" cy="28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Term 1 homework consists of 3 components:</a:t>
            </a:r>
            <a:endParaRPr sz="900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1. </a:t>
            </a:r>
            <a:r>
              <a:rPr b="1" lang="en" sz="18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Reading (4 home readers recorded in diary)</a:t>
            </a:r>
            <a:endParaRPr b="1" sz="900">
              <a:solidFill>
                <a:srgbClr val="434343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2. Maths</a:t>
            </a:r>
            <a:br>
              <a:rPr lang="en" sz="19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</a:br>
            <a:r>
              <a:rPr lang="en" sz="19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    (mental maths challenges -  </a:t>
            </a:r>
            <a:br>
              <a:rPr lang="en" sz="19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</a:br>
            <a:r>
              <a:rPr lang="en" sz="19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    please assist your child to self-mark</a:t>
            </a:r>
            <a:endParaRPr sz="1900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    (answers provided) </a:t>
            </a:r>
            <a:br>
              <a:rPr lang="en" sz="19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</a:br>
            <a:r>
              <a:rPr lang="en" sz="19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    +   optional problem-solving</a:t>
            </a:r>
            <a:endParaRPr sz="1000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3. News (grid topics)</a:t>
            </a:r>
            <a:endParaRPr sz="2100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Due on Thursday, redistributed Friday</a:t>
            </a:r>
            <a:endParaRPr b="1" sz="2100">
              <a:solidFill>
                <a:srgbClr val="434343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descr="InitiaLit Reader 10.3 The Play (The Wattle Series) - MultiLit" id="137" name="Google Shape;137;p20"/>
          <p:cNvPicPr preferRelativeResize="0"/>
          <p:nvPr/>
        </p:nvPicPr>
        <p:blipFill rotWithShape="1">
          <a:blip r:embed="rId6">
            <a:alphaModFix/>
          </a:blip>
          <a:srcRect b="12157" l="24666" r="24818" t="12980"/>
          <a:stretch/>
        </p:blipFill>
        <p:spPr>
          <a:xfrm>
            <a:off x="4751097" y="3095501"/>
            <a:ext cx="1075206" cy="1593474"/>
          </a:xfrm>
          <a:prstGeom prst="rect">
            <a:avLst/>
          </a:prstGeom>
          <a:noFill/>
          <a:ln cap="flat" cmpd="sng" w="571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A paper with text on it&#10;&#10;Description automatically generated" id="138" name="Google Shape;138;p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510475" y="1447057"/>
            <a:ext cx="1269083" cy="1889797"/>
          </a:xfrm>
          <a:prstGeom prst="rect">
            <a:avLst/>
          </a:prstGeom>
          <a:noFill/>
          <a:ln cap="flat" cmpd="sng" w="698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Text, letter&#10;&#10;Description automatically generated" id="139" name="Google Shape;139;p20"/>
          <p:cNvPicPr preferRelativeResize="0"/>
          <p:nvPr/>
        </p:nvPicPr>
        <p:blipFill rotWithShape="1">
          <a:blip r:embed="rId8">
            <a:alphaModFix/>
          </a:blip>
          <a:srcRect b="12094" l="3761" r="4939" t="10373"/>
          <a:stretch/>
        </p:blipFill>
        <p:spPr>
          <a:xfrm>
            <a:off x="6956667" y="1578505"/>
            <a:ext cx="1945454" cy="1239142"/>
          </a:xfrm>
          <a:prstGeom prst="rect">
            <a:avLst/>
          </a:prstGeom>
          <a:noFill/>
          <a:ln cap="flat" cmpd="sng" w="571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A grid of maths&#10;&#10;Description automatically generated with medium confidence" id="140" name="Google Shape;140;p2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608503" y="3059683"/>
            <a:ext cx="2035780" cy="1297516"/>
          </a:xfrm>
          <a:prstGeom prst="rect">
            <a:avLst/>
          </a:prstGeom>
          <a:noFill/>
          <a:ln cap="flat" cmpd="sng" w="666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1"/>
          <p:cNvSpPr txBox="1"/>
          <p:nvPr>
            <p:ph type="ctrTitle"/>
          </p:nvPr>
        </p:nvSpPr>
        <p:spPr>
          <a:xfrm>
            <a:off x="1733650" y="864925"/>
            <a:ext cx="5365800" cy="59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Days to Remember</a:t>
            </a:r>
            <a:endParaRPr b="1" sz="3480">
              <a:solidFill>
                <a:schemeClr val="accen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146" name="Google Shape;14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"/>
            <a:ext cx="9144000" cy="15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3825" y="340538"/>
            <a:ext cx="1058175" cy="995925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1"/>
          <p:cNvSpPr txBox="1"/>
          <p:nvPr/>
        </p:nvSpPr>
        <p:spPr>
          <a:xfrm flipH="1">
            <a:off x="489300" y="1461325"/>
            <a:ext cx="8065200" cy="30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F1C232"/>
                </a:solidFill>
                <a:latin typeface="Denk One"/>
                <a:ea typeface="Denk One"/>
                <a:cs typeface="Denk One"/>
                <a:sym typeface="Denk One"/>
              </a:rPr>
              <a:t>Monday                                                                     </a:t>
            </a:r>
            <a:endParaRPr sz="1900">
              <a:solidFill>
                <a:srgbClr val="F1C232"/>
              </a:solidFill>
              <a:latin typeface="Denk One"/>
              <a:ea typeface="Denk One"/>
              <a:cs typeface="Denk One"/>
              <a:sym typeface="Denk On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Italian with Signora Johnstone					      </a:t>
            </a:r>
            <a:r>
              <a:rPr lang="en" sz="1900">
                <a:solidFill>
                  <a:srgbClr val="F1C232"/>
                </a:solidFill>
                <a:latin typeface="Denk One"/>
                <a:ea typeface="Denk One"/>
                <a:cs typeface="Denk One"/>
                <a:sym typeface="Denk One"/>
              </a:rPr>
              <a:t>                                                                       </a:t>
            </a:r>
            <a:endParaRPr sz="1700">
              <a:solidFill>
                <a:srgbClr val="434343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434343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F1C232"/>
                </a:solidFill>
                <a:latin typeface="Denk One"/>
                <a:ea typeface="Denk One"/>
                <a:cs typeface="Denk One"/>
                <a:sym typeface="Denk One"/>
              </a:rPr>
              <a:t>Wednesday</a:t>
            </a:r>
            <a:endParaRPr sz="1900">
              <a:solidFill>
                <a:srgbClr val="F1C232"/>
              </a:solidFill>
              <a:latin typeface="Denk One"/>
              <a:ea typeface="Denk One"/>
              <a:cs typeface="Denk One"/>
              <a:sym typeface="Denk One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700"/>
              <a:buFont typeface="Barlow Semi Condensed"/>
              <a:buChar char="●"/>
            </a:pPr>
            <a:r>
              <a:rPr lang="en" sz="17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Scripture: 9:50am-10.20am</a:t>
            </a:r>
            <a:endParaRPr sz="1700">
              <a:solidFill>
                <a:srgbClr val="434343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            </a:t>
            </a:r>
            <a:r>
              <a:rPr lang="en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(Protestant, Catholic, Greek Orthodox, Ethics, Islamic and Non-Scripture)</a:t>
            </a:r>
            <a:endParaRPr>
              <a:solidFill>
                <a:srgbClr val="434343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700"/>
              <a:buFont typeface="Barlow Semi Condensed"/>
              <a:buChar char="●"/>
            </a:pPr>
            <a:r>
              <a:rPr lang="en" sz="17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Got Game (PE) - 2:20pm-3:20pm - sports uniform (Term 1)</a:t>
            </a:r>
            <a:endParaRPr sz="1700">
              <a:solidFill>
                <a:srgbClr val="434343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1C232"/>
              </a:solidFill>
              <a:latin typeface="Denk One"/>
              <a:ea typeface="Denk One"/>
              <a:cs typeface="Denk One"/>
              <a:sym typeface="Denk On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F1C232"/>
                </a:solidFill>
                <a:latin typeface="Denk One"/>
                <a:ea typeface="Denk One"/>
                <a:cs typeface="Denk One"/>
                <a:sym typeface="Denk One"/>
              </a:rPr>
              <a:t>Thursday</a:t>
            </a:r>
            <a:r>
              <a:rPr lang="en" sz="17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</a:t>
            </a:r>
            <a:endParaRPr sz="1700">
              <a:solidFill>
                <a:srgbClr val="434343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Library with Mrs Haman</a:t>
            </a:r>
            <a:r>
              <a:rPr lang="en" sz="1900">
                <a:solidFill>
                  <a:srgbClr val="F1C232"/>
                </a:solidFill>
                <a:latin typeface="Denk One"/>
                <a:ea typeface="Denk One"/>
                <a:cs typeface="Denk One"/>
                <a:sym typeface="Denk One"/>
              </a:rPr>
              <a:t> </a:t>
            </a:r>
            <a:endParaRPr sz="1700">
              <a:solidFill>
                <a:srgbClr val="434343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