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Barlow Semi Condensed Light"/>
      <p:regular r:id="rId29"/>
      <p:bold r:id="rId30"/>
      <p:italic r:id="rId31"/>
      <p:boldItalic r:id="rId32"/>
    </p:embeddedFont>
    <p:embeddedFont>
      <p:font typeface="Barlow Condensed Medium"/>
      <p:regular r:id="rId33"/>
      <p:bold r:id="rId34"/>
      <p:italic r:id="rId35"/>
      <p:boldItalic r:id="rId36"/>
    </p:embeddedFont>
    <p:embeddedFont>
      <p:font typeface="Baloo 2"/>
      <p:regular r:id="rId37"/>
      <p:bold r:id="rId38"/>
    </p:embeddedFont>
    <p:embeddedFont>
      <p:font typeface="Denk One"/>
      <p:regular r:id="rId39"/>
    </p:embeddedFont>
    <p:embeddedFont>
      <p:font typeface="Barlow Semi Condense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-regular.fntdata"/><Relationship Id="rId20" Type="http://schemas.openxmlformats.org/officeDocument/2006/relationships/slide" Target="slides/slide15.xml"/><Relationship Id="rId42" Type="http://schemas.openxmlformats.org/officeDocument/2006/relationships/font" Target="fonts/BarlowSemiCondensed-italic.fntdata"/><Relationship Id="rId41" Type="http://schemas.openxmlformats.org/officeDocument/2006/relationships/font" Target="fonts/BarlowSemiCondense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BarlowSemiCondense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SemiCondensed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SemiCondensedLight-italic.fntdata"/><Relationship Id="rId30" Type="http://schemas.openxmlformats.org/officeDocument/2006/relationships/font" Target="fonts/BarlowSemiCondensedLight-bold.fntdata"/><Relationship Id="rId11" Type="http://schemas.openxmlformats.org/officeDocument/2006/relationships/slide" Target="slides/slide6.xml"/><Relationship Id="rId33" Type="http://schemas.openxmlformats.org/officeDocument/2006/relationships/font" Target="fonts/BarlowCondensedMedium-regular.fntdata"/><Relationship Id="rId10" Type="http://schemas.openxmlformats.org/officeDocument/2006/relationships/slide" Target="slides/slide5.xml"/><Relationship Id="rId32" Type="http://schemas.openxmlformats.org/officeDocument/2006/relationships/font" Target="fonts/BarlowSemiCondensedLight-boldItalic.fntdata"/><Relationship Id="rId13" Type="http://schemas.openxmlformats.org/officeDocument/2006/relationships/slide" Target="slides/slide8.xml"/><Relationship Id="rId35" Type="http://schemas.openxmlformats.org/officeDocument/2006/relationships/font" Target="fonts/BarlowCondensedMedium-italic.fntdata"/><Relationship Id="rId12" Type="http://schemas.openxmlformats.org/officeDocument/2006/relationships/slide" Target="slides/slide7.xml"/><Relationship Id="rId34" Type="http://schemas.openxmlformats.org/officeDocument/2006/relationships/font" Target="fonts/BarlowCondensedMedium-bold.fntdata"/><Relationship Id="rId15" Type="http://schemas.openxmlformats.org/officeDocument/2006/relationships/slide" Target="slides/slide10.xml"/><Relationship Id="rId37" Type="http://schemas.openxmlformats.org/officeDocument/2006/relationships/font" Target="fonts/Baloo2-regular.fntdata"/><Relationship Id="rId14" Type="http://schemas.openxmlformats.org/officeDocument/2006/relationships/slide" Target="slides/slide9.xml"/><Relationship Id="rId36" Type="http://schemas.openxmlformats.org/officeDocument/2006/relationships/font" Target="fonts/BarlowCondensed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DenkOne-regular.fntdata"/><Relationship Id="rId16" Type="http://schemas.openxmlformats.org/officeDocument/2006/relationships/slide" Target="slides/slide11.xml"/><Relationship Id="rId38" Type="http://schemas.openxmlformats.org/officeDocument/2006/relationships/font" Target="fonts/Baloo2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3efd3549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3efd3549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3efd3549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3efd3549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3efd3549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3efd3549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3efd3549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3efd3549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3efd3549b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3efd3549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3efd3549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3efd3549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3efd3549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3efd3549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3efd3549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33efd3549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3efd3549b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33efd3549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3efd3549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3efd3549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3efd3549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3efd354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3efd3549b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33efd3549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3efd3549b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33efd3549b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3efd3549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33efd3549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3efd3549b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3efd3549b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3efd3549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3efd3549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3efd3549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33efd3549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3efd3549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3efd3549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3efd3549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3efd3549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3efd3549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3efd3549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3efd3549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3efd3549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3efd3549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3efd3549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6.jpg"/><Relationship Id="rId7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4.pn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22.png"/><Relationship Id="rId7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1" Type="http://schemas.openxmlformats.org/officeDocument/2006/relationships/image" Target="../media/image18.png"/><Relationship Id="rId10" Type="http://schemas.openxmlformats.org/officeDocument/2006/relationships/image" Target="../media/image14.png"/><Relationship Id="rId9" Type="http://schemas.openxmlformats.org/officeDocument/2006/relationships/image" Target="../media/image15.png"/><Relationship Id="rId5" Type="http://schemas.openxmlformats.org/officeDocument/2006/relationships/image" Target="../media/image1.jpg"/><Relationship Id="rId6" Type="http://schemas.openxmlformats.org/officeDocument/2006/relationships/image" Target="../media/image20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hyperlink" Target="https://oatley-p.schools.nsw.gov.au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8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Welcome to Meet the Teacher 2025</a:t>
            </a:r>
            <a:endParaRPr b="1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1006425" y="3364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2M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Miss Faaiza Matthews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900" y="2750675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Food At School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 flipH="1">
            <a:off x="495350" y="1461325"/>
            <a:ext cx="80652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Canteen</a:t>
            </a: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                                                                      Birthdays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school canteen is Monday - Thursday.                               We welcome birthday treats on your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child’s special day. We ask that all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lunch orders must be ordered via                                           birthday treats are individually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Flexischools.                                                                                       portioned and packed ready to hand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out, e.g. cupcakes, lolly bags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due to an increase in 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with severe allergies, we ask that you please be mindful when packing lunches.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5426" y="2906275"/>
            <a:ext cx="945200" cy="6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2000" y="3101425"/>
            <a:ext cx="861825" cy="8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Wellbeing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7250" y="1336475"/>
            <a:ext cx="3374075" cy="33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7124" y="1483626"/>
            <a:ext cx="2530450" cy="35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7814" y="1773388"/>
            <a:ext cx="2700173" cy="26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128198" y="1922575"/>
            <a:ext cx="3491173" cy="26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 flipH="1">
            <a:off x="3624750" y="1690625"/>
            <a:ext cx="51081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NSW public schools are committed to providing safe, supportive and responsive learning environments for everyone. We teach and model the behaviours we value in our students.</a:t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student begins on ‘READY TO LEARN’. </a:t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day is a new day</a:t>
            </a: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sz="24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 Somebody Who…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900" y="1482875"/>
            <a:ext cx="2583625" cy="34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6025" y="1482875"/>
            <a:ext cx="5030603" cy="349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 Wellbeing Focus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600" y="1590275"/>
            <a:ext cx="4299775" cy="30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 flipH="1">
            <a:off x="4803150" y="1590275"/>
            <a:ext cx="39297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Growing Strong Minds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Gratitude Journals/Got Game Resilience Program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 Voice experiences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Peer Support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Incursions – Zero Bullying, Backflips against Bullying, Life Education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Learning Dispositions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9049" y="1518333"/>
            <a:ext cx="3481525" cy="34361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138075" y="1648350"/>
            <a:ext cx="502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b="1" i="1"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/>
          </a:p>
        </p:txBody>
      </p:sp>
      <p:sp>
        <p:nvSpPr>
          <p:cNvPr id="221" name="Google Shape;221;p28"/>
          <p:cNvSpPr txBox="1"/>
          <p:nvPr/>
        </p:nvSpPr>
        <p:spPr>
          <a:xfrm>
            <a:off x="204500" y="2432375"/>
            <a:ext cx="48102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Learning Disposition Wheel is a tool used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talk about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drive a deeper understanding of the 4Cs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Development of these dispositions is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fundamental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students to develop an awareness of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way they learn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establish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attitudes to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facilitates a common language about learning which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empowers students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critically reflect. </a:t>
            </a:r>
            <a:endParaRPr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Technology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352800" y="1439875"/>
            <a:ext cx="84384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1 classes utilise the K-2 shared iPads.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b="1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before the student’s class is allowed to commence using technology in their classroom.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that lesson.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It is a privilege to use any of the school-managed devices.</a:t>
            </a:r>
            <a:endParaRPr b="0" i="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Community Partnerships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650" y="1537050"/>
            <a:ext cx="7318762" cy="32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-1042250" y="3364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180">
              <a:solidFill>
                <a:srgbClr val="F1C23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397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0950" y="490925"/>
            <a:ext cx="6250525" cy="4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 Excursions/Incursions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125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70" name="Google Shape;27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575" y="1590275"/>
            <a:ext cx="7370326" cy="29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76" name="Google Shape;2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565900" y="1439825"/>
            <a:ext cx="83028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b="0" i="0" lang="en" sz="2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https://oatley-p.schools.nsw.gov.au/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Interviews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87" name="Google Shape;2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1" name="Google Shape;291;p34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2" name="Google Shape;292;p34"/>
          <p:cNvSpPr txBox="1"/>
          <p:nvPr/>
        </p:nvSpPr>
        <p:spPr>
          <a:xfrm>
            <a:off x="632425" y="1634175"/>
            <a:ext cx="7836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Parent teacher interviews will commence early next term. This will give us the opportunity to discuss your child’s progress at school.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If you have any other concerns throughout the year, please feel free to approach me or email the office to make an appointment.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 am here to help!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☺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Thank You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7589977" y="1624250"/>
            <a:ext cx="1522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Scale of Sheep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250725" y="1422875"/>
            <a:ext cx="2801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2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Think about your feelings </a:t>
            </a:r>
            <a:r>
              <a:rPr b="1" lang="en" sz="22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regarding</a:t>
            </a:r>
            <a:r>
              <a:rPr b="1" lang="en" sz="22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your child’s start to 2025.</a:t>
            </a:r>
            <a:endParaRPr b="1" sz="22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22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2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Which sheep best represents how you are feeling?</a:t>
            </a:r>
            <a:endParaRPr b="1" sz="22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76363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0824" y="186575"/>
            <a:ext cx="4479000" cy="44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>
            <a:off x="1776600" y="1036850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your Child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6800" y="354863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379675" y="163325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3089525" y="1673900"/>
            <a:ext cx="2414100" cy="271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849475" y="167390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452800" y="1740000"/>
            <a:ext cx="2290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4Cs activity!</a:t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Collect 2 different colour Post-it notes 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you want us to know about your child and a goal for them this year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Place your post-it notes on the whiteboard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91" name="Google Shape;91;p16"/>
          <p:cNvSpPr txBox="1"/>
          <p:nvPr/>
        </p:nvSpPr>
        <p:spPr>
          <a:xfrm flipH="1">
            <a:off x="3347525" y="1769425"/>
            <a:ext cx="19482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Blue Post-it Note</a:t>
            </a:r>
            <a:endParaRPr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92" name="Google Shape;92;p16"/>
          <p:cNvSpPr txBox="1"/>
          <p:nvPr/>
        </p:nvSpPr>
        <p:spPr>
          <a:xfrm flipH="1">
            <a:off x="3450425" y="2583950"/>
            <a:ext cx="1742400" cy="133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</a:t>
            </a:r>
            <a:r>
              <a:rPr b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want us to know</a:t>
            </a: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about your child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93" name="Google Shape;93;p16"/>
          <p:cNvSpPr txBox="1"/>
          <p:nvPr/>
        </p:nvSpPr>
        <p:spPr>
          <a:xfrm flipH="1">
            <a:off x="5987625" y="1769425"/>
            <a:ext cx="21378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Yellow Post-it Note</a:t>
            </a:r>
            <a:endParaRPr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94" name="Google Shape;94;p16"/>
          <p:cNvSpPr txBox="1"/>
          <p:nvPr/>
        </p:nvSpPr>
        <p:spPr>
          <a:xfrm flipH="1">
            <a:off x="6185325" y="2603447"/>
            <a:ext cx="1742400" cy="1293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a </a:t>
            </a:r>
            <a:r>
              <a:rPr b="1" lang="en" sz="19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goal</a:t>
            </a:r>
            <a:r>
              <a:rPr lang="en" sz="19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for your child this year</a:t>
            </a:r>
            <a:endParaRPr sz="1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Little About Me!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665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251675" y="1675750"/>
            <a:ext cx="7448400" cy="28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 am passionate about fostering a positive classroom environment that prioritises student wellbeing as well as learning.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 have been teaching for approximately 10 years and am fortunate enough to be at Oatley PS for my sixth year in 2025.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My particular interests are teaching literacy, including teaching English to speakers of other languages and Visual Art.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ctrTitle"/>
          </p:nvPr>
        </p:nvSpPr>
        <p:spPr>
          <a:xfrm>
            <a:off x="193425" y="938450"/>
            <a:ext cx="86394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Meet the Team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5300" y="3691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315200" y="1490050"/>
            <a:ext cx="8746800" cy="29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There are 6 Early Stage One and Stage 1 classes this year: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KD (Miss Dayman)			KA (Mrs Adams)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1M (Miss Miezskuc)			1/2B (Mrs Boutsikakis)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2M (Miss Matthews)                      2K (Mrs Kennedy)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Our Assistant Principal is:         Mrs Edwards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ctrTitle"/>
          </p:nvPr>
        </p:nvSpPr>
        <p:spPr>
          <a:xfrm>
            <a:off x="348275" y="1061725"/>
            <a:ext cx="86394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Who Supports Us?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2500" y="4193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 flipH="1">
            <a:off x="376956" y="2415038"/>
            <a:ext cx="3181500" cy="572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Library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Haman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4572000" y="1691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Community Languages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(Italian)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Signora Johnstone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467700" y="3134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Curriculum Support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Gavanas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White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870000" y="32626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Wellbeing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Edwards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Homework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179075" y="1712675"/>
            <a:ext cx="4212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Term 1 homework consists of 4 components:</a:t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1. Reading (4 home readers recorded in diary)</a:t>
            </a:r>
            <a:endParaRPr sz="21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2. Spelling (Tricky word worksheet)</a:t>
            </a:r>
            <a:endParaRPr sz="21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</a:t>
            </a: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 Maths (daily maths challenge booklet)</a:t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</a:t>
            </a: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 News (grid topics)</a:t>
            </a:r>
            <a:endParaRPr sz="21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on Thursday, redistributed Friday</a:t>
            </a:r>
            <a:endParaRPr b="1" sz="21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0374" y="1629850"/>
            <a:ext cx="2234279" cy="2770501"/>
          </a:xfrm>
          <a:prstGeom prst="rect">
            <a:avLst/>
          </a:prstGeom>
          <a:noFill/>
          <a:ln cap="flat" cmpd="sng" w="698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625" y="1629850"/>
            <a:ext cx="2112899" cy="2800024"/>
          </a:xfrm>
          <a:prstGeom prst="rect">
            <a:avLst/>
          </a:prstGeom>
          <a:noFill/>
          <a:ln cap="flat" cmpd="sng" w="698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Days to Remember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 flipH="1">
            <a:off x="495350" y="1661925"/>
            <a:ext cx="80652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Tuesday                                                                       Friday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Library										Italian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Wednesday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GOT Game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ripture: 9:50am-10.20am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(Protestant, Catholic, Greek Orthodox, Ethics, Islamic and Non-Scripture)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