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y="5143500" cx="9144000"/>
  <p:notesSz cx="6858000" cy="9144000"/>
  <p:embeddedFontLst>
    <p:embeddedFont>
      <p:font typeface="Barlow Semi Condensed Light"/>
      <p:regular r:id="rId38"/>
      <p:bold r:id="rId39"/>
      <p:italic r:id="rId40"/>
      <p:boldItalic r:id="rId41"/>
    </p:embeddedFont>
    <p:embeddedFont>
      <p:font typeface="Barlow Condensed Medium"/>
      <p:regular r:id="rId42"/>
      <p:bold r:id="rId43"/>
      <p:italic r:id="rId44"/>
      <p:boldItalic r:id="rId45"/>
    </p:embeddedFont>
    <p:embeddedFont>
      <p:font typeface="Baloo 2"/>
      <p:regular r:id="rId46"/>
      <p:bold r:id="rId47"/>
    </p:embeddedFont>
    <p:embeddedFont>
      <p:font typeface="Denk One"/>
      <p:regular r:id="rId48"/>
    </p:embeddedFont>
    <p:embeddedFont>
      <p:font typeface="Barlow Semi Condensed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A9ACF9-6271-49B2-A7F2-4944DD6113D0}">
  <a:tblStyle styleId="{5FA9ACF9-6271-49B2-A7F2-4944DD6113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fill>
          <a:solidFill>
            <a:srgbClr val="CDD8FB"/>
          </a:solidFill>
        </a:fill>
      </a:tcStyle>
    </a:band1H>
    <a:band2H>
      <a:tcTxStyle/>
    </a:band2H>
    <a:band1V>
      <a:tcTxStyle/>
      <a:tcStyle>
        <a:fill>
          <a:solidFill>
            <a:srgbClr val="CDD8FB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8EDFD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8EDFD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SemiCondensedLight-italic.fntdata"/><Relationship Id="rId42" Type="http://schemas.openxmlformats.org/officeDocument/2006/relationships/font" Target="fonts/BarlowCondensedMedium-regular.fntdata"/><Relationship Id="rId41" Type="http://schemas.openxmlformats.org/officeDocument/2006/relationships/font" Target="fonts/BarlowSemiCondensedLight-boldItalic.fntdata"/><Relationship Id="rId44" Type="http://schemas.openxmlformats.org/officeDocument/2006/relationships/font" Target="fonts/BarlowCondensedMedium-italic.fntdata"/><Relationship Id="rId43" Type="http://schemas.openxmlformats.org/officeDocument/2006/relationships/font" Target="fonts/BarlowCondensedMedium-bold.fntdata"/><Relationship Id="rId46" Type="http://schemas.openxmlformats.org/officeDocument/2006/relationships/font" Target="fonts/Baloo2-regular.fntdata"/><Relationship Id="rId45" Type="http://schemas.openxmlformats.org/officeDocument/2006/relationships/font" Target="fonts/BarlowCondensed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DenkOne-regular.fntdata"/><Relationship Id="rId47" Type="http://schemas.openxmlformats.org/officeDocument/2006/relationships/font" Target="fonts/Baloo2-bold.fntdata"/><Relationship Id="rId49" Type="http://schemas.openxmlformats.org/officeDocument/2006/relationships/font" Target="fonts/BarlowSemiCondensed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font" Target="fonts/BarlowSemiCondensedLight-bold.fntdata"/><Relationship Id="rId38" Type="http://schemas.openxmlformats.org/officeDocument/2006/relationships/font" Target="fonts/BarlowSemiCondensedLight-regular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BarlowSemiCondensed-italic.fntdata"/><Relationship Id="rId50" Type="http://schemas.openxmlformats.org/officeDocument/2006/relationships/font" Target="fonts/BarlowSemiCondensed-bold.fntdata"/><Relationship Id="rId52" Type="http://schemas.openxmlformats.org/officeDocument/2006/relationships/font" Target="fonts/BarlowSemiCondensed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3efd3549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3efd3549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3efd3549b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33efd3549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3efd3549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33efd3549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3efd3549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33efd3549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3efd3549b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33efd3549b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3efd3549b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33efd3549b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3efd3549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33efd3549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3efd3549b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33efd3549b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552f0b7bb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3552f0b7bb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552f0b7bb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3552f0b7bb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552f0b7bb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552f0b7bb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552f0b7bb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3552f0b7bb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3552f0b7bb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3552f0b7bb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33efd3549b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33efd3549b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3552f0b7bb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3552f0b7bb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552f0b7bb_0_3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33552f0b7bb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3552f0b7bb_0_3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33552f0b7bb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33efd3549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33efd3549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33efd3549b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33efd3549b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33efd3549b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33efd3549b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33efd3549b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33efd3549b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3efd3549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3efd3549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33efd3549b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33efd3549b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3efd3549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3efd3549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552f0b7bb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3552f0b7b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3efd3549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33efd3549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552f0b7bb_0_2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33552f0b7bb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3efd3549b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33efd3549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552f0b7bb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3552f0b7bb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Relationship Id="rId6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Relationship Id="rId6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Relationship Id="rId6" Type="http://schemas.openxmlformats.org/officeDocument/2006/relationships/image" Target="../media/image11.png"/><Relationship Id="rId7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Relationship Id="rId6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1" Type="http://schemas.openxmlformats.org/officeDocument/2006/relationships/image" Target="../media/image18.png"/><Relationship Id="rId10" Type="http://schemas.openxmlformats.org/officeDocument/2006/relationships/image" Target="../media/image21.png"/><Relationship Id="rId9" Type="http://schemas.openxmlformats.org/officeDocument/2006/relationships/image" Target="../media/image19.png"/><Relationship Id="rId5" Type="http://schemas.openxmlformats.org/officeDocument/2006/relationships/image" Target="../media/image12.jpg"/><Relationship Id="rId6" Type="http://schemas.openxmlformats.org/officeDocument/2006/relationships/image" Target="../media/image17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1" Type="http://schemas.openxmlformats.org/officeDocument/2006/relationships/image" Target="../media/image18.png"/><Relationship Id="rId10" Type="http://schemas.openxmlformats.org/officeDocument/2006/relationships/image" Target="../media/image21.png"/><Relationship Id="rId9" Type="http://schemas.openxmlformats.org/officeDocument/2006/relationships/image" Target="../media/image19.png"/><Relationship Id="rId5" Type="http://schemas.openxmlformats.org/officeDocument/2006/relationships/image" Target="../media/image12.jpg"/><Relationship Id="rId6" Type="http://schemas.openxmlformats.org/officeDocument/2006/relationships/image" Target="../media/image17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1" Type="http://schemas.openxmlformats.org/officeDocument/2006/relationships/image" Target="../media/image18.png"/><Relationship Id="rId10" Type="http://schemas.openxmlformats.org/officeDocument/2006/relationships/image" Target="../media/image21.png"/><Relationship Id="rId9" Type="http://schemas.openxmlformats.org/officeDocument/2006/relationships/image" Target="../media/image19.png"/><Relationship Id="rId5" Type="http://schemas.openxmlformats.org/officeDocument/2006/relationships/image" Target="../media/image12.jpg"/><Relationship Id="rId6" Type="http://schemas.openxmlformats.org/officeDocument/2006/relationships/image" Target="../media/image17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1" Type="http://schemas.openxmlformats.org/officeDocument/2006/relationships/image" Target="../media/image18.png"/><Relationship Id="rId10" Type="http://schemas.openxmlformats.org/officeDocument/2006/relationships/image" Target="../media/image21.png"/><Relationship Id="rId9" Type="http://schemas.openxmlformats.org/officeDocument/2006/relationships/image" Target="../media/image19.png"/><Relationship Id="rId5" Type="http://schemas.openxmlformats.org/officeDocument/2006/relationships/image" Target="../media/image12.jpg"/><Relationship Id="rId6" Type="http://schemas.openxmlformats.org/officeDocument/2006/relationships/image" Target="../media/image17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1" Type="http://schemas.openxmlformats.org/officeDocument/2006/relationships/image" Target="../media/image18.png"/><Relationship Id="rId10" Type="http://schemas.openxmlformats.org/officeDocument/2006/relationships/image" Target="../media/image21.png"/><Relationship Id="rId9" Type="http://schemas.openxmlformats.org/officeDocument/2006/relationships/image" Target="../media/image19.png"/><Relationship Id="rId5" Type="http://schemas.openxmlformats.org/officeDocument/2006/relationships/image" Target="../media/image12.jpg"/><Relationship Id="rId6" Type="http://schemas.openxmlformats.org/officeDocument/2006/relationships/image" Target="../media/image17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1" Type="http://schemas.openxmlformats.org/officeDocument/2006/relationships/image" Target="../media/image18.png"/><Relationship Id="rId10" Type="http://schemas.openxmlformats.org/officeDocument/2006/relationships/image" Target="../media/image21.png"/><Relationship Id="rId9" Type="http://schemas.openxmlformats.org/officeDocument/2006/relationships/image" Target="../media/image19.png"/><Relationship Id="rId5" Type="http://schemas.openxmlformats.org/officeDocument/2006/relationships/image" Target="../media/image12.jpg"/><Relationship Id="rId6" Type="http://schemas.openxmlformats.org/officeDocument/2006/relationships/image" Target="../media/image17.png"/><Relationship Id="rId7" Type="http://schemas.openxmlformats.org/officeDocument/2006/relationships/image" Target="../media/image24.png"/><Relationship Id="rId8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Relationship Id="rId6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Relationship Id="rId6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Relationship Id="rId6" Type="http://schemas.openxmlformats.org/officeDocument/2006/relationships/hyperlink" Target="https://oatley-p.schools.nsw.gov.au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Relationship Id="rId6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Relationship Id="rId6" Type="http://schemas.openxmlformats.org/officeDocument/2006/relationships/image" Target="../media/image9.jpg"/><Relationship Id="rId7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jpg"/><Relationship Id="rId6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6800" y="354863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/>
        </p:nvSpPr>
        <p:spPr>
          <a:xfrm>
            <a:off x="5512350" y="2334713"/>
            <a:ext cx="229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 Semi Condensed"/>
                <a:ea typeface="Barlow Semi Condensed"/>
                <a:cs typeface="Barlow Semi Condensed"/>
                <a:sym typeface="Barlow Semi Condensed"/>
              </a:rPr>
              <a:t>Please complete this sheet by the end of the session :) </a:t>
            </a:r>
            <a:endParaRPr b="1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03" name="Google Shape;10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5463" y="345163"/>
            <a:ext cx="3158875" cy="445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 Wellbeing Focus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86" name="Google Shape;1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0" name="Google Shape;190;p34"/>
          <p:cNvSpPr txBox="1"/>
          <p:nvPr/>
        </p:nvSpPr>
        <p:spPr>
          <a:xfrm flipH="1">
            <a:off x="1388550" y="1590275"/>
            <a:ext cx="6366900" cy="31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Gratitude Journals/</a:t>
            </a:r>
            <a:r>
              <a:rPr i="1"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Got Game</a:t>
            </a: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Resilience Program</a:t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Growing Strong Minds</a:t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Student Voice experiences</a:t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Peer Support</a:t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Incursions – Zero Bullying, Backflips against Bullying, Life Education</a:t>
            </a:r>
            <a:endParaRPr sz="9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Wellbeing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96" name="Google Shape;19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0" name="Google Shape;200;p35"/>
          <p:cNvPicPr preferRelativeResize="0"/>
          <p:nvPr/>
        </p:nvPicPr>
        <p:blipFill rotWithShape="1">
          <a:blip r:embed="rId6">
            <a:alphaModFix/>
          </a:blip>
          <a:srcRect b="7918" l="0" r="2666" t="0"/>
          <a:stretch/>
        </p:blipFill>
        <p:spPr>
          <a:xfrm>
            <a:off x="2774575" y="1336475"/>
            <a:ext cx="3283950" cy="308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Positive Behaviour for Learning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06" name="Google Shape;2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744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6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10" name="Google Shape;210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7124" y="1483626"/>
            <a:ext cx="2530450" cy="35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57814" y="1773388"/>
            <a:ext cx="2700173" cy="269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Positive Behaviour for Learning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17" name="Google Shape;21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744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7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21" name="Google Shape;221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-128198" y="1922575"/>
            <a:ext cx="3491173" cy="261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/>
          <p:cNvSpPr txBox="1"/>
          <p:nvPr/>
        </p:nvSpPr>
        <p:spPr>
          <a:xfrm flipH="1">
            <a:off x="3624750" y="1690625"/>
            <a:ext cx="5108100" cy="30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NSW public schools are committed to providing safe, supportive and responsive learning environments for everyone. We teach and model the behaviours we value in our students.</a:t>
            </a:r>
            <a:endParaRPr sz="20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Every student begins on ‘READY TO LEARN’. </a:t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Every day is a new day</a:t>
            </a:r>
            <a:r>
              <a:rPr lang="en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 </a:t>
            </a:r>
            <a:endParaRPr sz="24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/>
          <p:nvPr>
            <p:ph type="ctrTitle"/>
          </p:nvPr>
        </p:nvSpPr>
        <p:spPr>
          <a:xfrm>
            <a:off x="1049575" y="10153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Be Somebody Who…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28" name="Google Shape;2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8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32" name="Google Shape;23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7550" y="1482875"/>
            <a:ext cx="2583625" cy="34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59072" y="1660563"/>
            <a:ext cx="4519199" cy="314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Learning Dispositions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39" name="Google Shape;2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9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43" name="Google Shape;243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9049" y="1518333"/>
            <a:ext cx="3481525" cy="343614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9"/>
          <p:cNvSpPr txBox="1"/>
          <p:nvPr/>
        </p:nvSpPr>
        <p:spPr>
          <a:xfrm>
            <a:off x="138075" y="1648350"/>
            <a:ext cx="5026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Communication, Creativity, Collaboration </a:t>
            </a:r>
            <a:endParaRPr b="1" i="1" sz="16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&amp; Critical Reflection </a:t>
            </a:r>
            <a:endParaRPr/>
          </a:p>
        </p:txBody>
      </p:sp>
      <p:sp>
        <p:nvSpPr>
          <p:cNvPr id="245" name="Google Shape;245;p39"/>
          <p:cNvSpPr txBox="1"/>
          <p:nvPr/>
        </p:nvSpPr>
        <p:spPr>
          <a:xfrm>
            <a:off x="204500" y="2432375"/>
            <a:ext cx="48102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Learning Disposition Wheel is a tool used to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talk about learning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drive a deeper understanding of the 4Cs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Medium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Development of these dispositions is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fundamental 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for students to develop an awareness of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way they learn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establish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attitudes to learning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. </a:t>
            </a:r>
            <a:endParaRPr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256199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Char char="●"/>
            </a:pP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facilitates a common language about learning which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empowers students</a:t>
            </a:r>
            <a:r>
              <a:rPr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to </a:t>
            </a:r>
            <a:r>
              <a:rPr b="1" lang="en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critically reflect. </a:t>
            </a:r>
            <a:endParaRPr b="1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Curriculum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51" name="Google Shape;25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0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55" name="Google Shape;255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600" y="1715998"/>
            <a:ext cx="1037575" cy="1037555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6" name="Google Shape;256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9288" y="1766400"/>
            <a:ext cx="1037576" cy="10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0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58" name="Google Shape;258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1994" y="1766407"/>
            <a:ext cx="1037575" cy="103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94844" y="1715988"/>
            <a:ext cx="1123300" cy="11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23577" y="3239319"/>
            <a:ext cx="1123286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92731" y="3239319"/>
            <a:ext cx="1018625" cy="1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Curriculum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67" name="Google Shape;2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1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71" name="Google Shape;271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600" y="1715998"/>
            <a:ext cx="1037575" cy="103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9288" y="1766400"/>
            <a:ext cx="1037576" cy="1037576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3" name="Google Shape;273;p41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74" name="Google Shape;274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1994" y="1766407"/>
            <a:ext cx="1037575" cy="103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94844" y="1715988"/>
            <a:ext cx="1123300" cy="11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23577" y="3239319"/>
            <a:ext cx="1123286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92731" y="3239319"/>
            <a:ext cx="1018625" cy="1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Curriculum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83" name="Google Shape;28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2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87" name="Google Shape;287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600" y="1715998"/>
            <a:ext cx="1037575" cy="103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9288" y="1766400"/>
            <a:ext cx="1037576" cy="10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2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90" name="Google Shape;290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1994" y="1766407"/>
            <a:ext cx="1037575" cy="1037575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1" name="Google Shape;291;p4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94844" y="1715988"/>
            <a:ext cx="1123300" cy="11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23577" y="3239319"/>
            <a:ext cx="1123286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92731" y="3239319"/>
            <a:ext cx="1018625" cy="1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Curriculum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299" name="Google Shape;2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3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03" name="Google Shape;303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600" y="1715998"/>
            <a:ext cx="1037575" cy="103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9288" y="1766400"/>
            <a:ext cx="1037576" cy="10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3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06" name="Google Shape;306;p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1994" y="1766407"/>
            <a:ext cx="1037575" cy="103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94844" y="1715988"/>
            <a:ext cx="1123300" cy="1138412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8" name="Google Shape;308;p4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23577" y="3239319"/>
            <a:ext cx="1123286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92731" y="3239319"/>
            <a:ext cx="1018625" cy="1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Welcome to Meet the Teacher 2025</a:t>
            </a:r>
            <a:endParaRPr b="1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1312575" y="3387125"/>
            <a:ext cx="3396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1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4A</a:t>
            </a:r>
            <a:endParaRPr b="1" sz="31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180">
                <a:solidFill>
                  <a:srgbClr val="F1C23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Anthony</a:t>
            </a:r>
            <a:endParaRPr b="1" sz="3180">
              <a:solidFill>
                <a:srgbClr val="F1C23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10" name="Google Shape;11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6900" y="2750675"/>
            <a:ext cx="19431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4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Curriculum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15" name="Google Shape;31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4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19" name="Google Shape;319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600" y="1715998"/>
            <a:ext cx="1037575" cy="103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9288" y="1766400"/>
            <a:ext cx="1037576" cy="10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4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22" name="Google Shape;322;p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1994" y="1766407"/>
            <a:ext cx="1037575" cy="103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94844" y="1715988"/>
            <a:ext cx="1123300" cy="11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23577" y="3239319"/>
            <a:ext cx="1123286" cy="112830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5" name="Google Shape;325;p4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92731" y="3239319"/>
            <a:ext cx="1018625" cy="10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Curriculum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31" name="Google Shape;33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5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35" name="Google Shape;335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600" y="1715998"/>
            <a:ext cx="1037575" cy="103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9288" y="1766400"/>
            <a:ext cx="1037576" cy="10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5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38" name="Google Shape;338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1994" y="1766407"/>
            <a:ext cx="1037575" cy="103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94844" y="1715988"/>
            <a:ext cx="1123300" cy="11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23577" y="3239319"/>
            <a:ext cx="1123286" cy="11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192731" y="3239319"/>
            <a:ext cx="1018625" cy="1018625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6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Technology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47" name="Google Shape;34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6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51" name="Google Shape;351;p46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52" name="Google Shape;352;p46"/>
          <p:cNvSpPr txBox="1"/>
          <p:nvPr/>
        </p:nvSpPr>
        <p:spPr>
          <a:xfrm>
            <a:off x="352800" y="1439875"/>
            <a:ext cx="8438400" cy="31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arlow Semi Condensed"/>
              <a:buChar char="●"/>
            </a:pPr>
            <a:r>
              <a:rPr lang="en" sz="1900"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Year 4 students will have access to a school-managed Chromebook</a:t>
            </a:r>
            <a:endParaRPr b="0" i="0" sz="19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arlow Semi Condensed"/>
              <a:buChar char="●"/>
            </a:pPr>
            <a:r>
              <a:rPr b="0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parents/carers need to sign the </a:t>
            </a:r>
            <a:r>
              <a:rPr b="1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online ICT Agreement</a:t>
            </a:r>
            <a:r>
              <a:rPr b="0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before the student’s class is allowed to commence using technology in their classroom.</a:t>
            </a:r>
            <a:endParaRPr b="0" i="0" sz="19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arlow Semi Condensed"/>
              <a:buChar char="○"/>
            </a:pPr>
            <a:r>
              <a:rPr b="0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This agreement includes the use of mobile phones and smart watches worn by students to school.</a:t>
            </a:r>
            <a:endParaRPr b="0" i="0" sz="19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arlow Semi Condensed"/>
              <a:buChar char="●"/>
            </a:pPr>
            <a:r>
              <a:rPr b="0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Inappropriate or irresponsible use of devices will result in the student losing access to the device for </a:t>
            </a:r>
            <a:r>
              <a:rPr lang="en" sz="1900">
                <a:latin typeface="Barlow Semi Condensed"/>
                <a:ea typeface="Barlow Semi Condensed"/>
                <a:cs typeface="Barlow Semi Condensed"/>
                <a:sym typeface="Barlow Semi Condensed"/>
              </a:rPr>
              <a:t>a period of time</a:t>
            </a:r>
            <a:endParaRPr b="0" i="0" sz="19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arlow Semi Condensed"/>
              <a:buChar char="●"/>
            </a:pPr>
            <a:r>
              <a:rPr b="0" i="0" lang="en" sz="19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Students need to show the utmost respect and care for the technology at all times. It is a privilege to use any of the school-managed devices.</a:t>
            </a:r>
            <a:endParaRPr b="0" i="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7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How can you support?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59" name="Google Shape;35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7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62" name="Google Shape;362;p47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63" name="Google Shape;363;p47"/>
          <p:cNvSpPr txBox="1"/>
          <p:nvPr/>
        </p:nvSpPr>
        <p:spPr>
          <a:xfrm>
            <a:off x="352800" y="1828650"/>
            <a:ext cx="8438400" cy="1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arlow Semi Condensed"/>
              <a:buChar char="●"/>
            </a:pPr>
            <a:r>
              <a:rPr lang="en" sz="1900">
                <a:latin typeface="Barlow Semi Condensed"/>
                <a:ea typeface="Barlow Semi Condensed"/>
                <a:cs typeface="Barlow Semi Condensed"/>
                <a:sym typeface="Barlow Semi Condensed"/>
              </a:rPr>
              <a:t>Ensure you have reviewed the agreement with your child</a:t>
            </a:r>
            <a:endParaRPr sz="19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 Semi Condensed"/>
              <a:buChar char="●"/>
            </a:pPr>
            <a:r>
              <a:rPr lang="en" sz="1900">
                <a:latin typeface="Barlow Semi Condensed"/>
                <a:ea typeface="Barlow Semi Condensed"/>
                <a:cs typeface="Barlow Semi Condensed"/>
                <a:sym typeface="Barlow Semi Condensed"/>
              </a:rPr>
              <a:t>Discuss why OPS has set the given rules </a:t>
            </a:r>
            <a:r>
              <a:rPr lang="en" sz="1900" u="sng">
                <a:latin typeface="Barlow Semi Condensed"/>
                <a:ea typeface="Barlow Semi Condensed"/>
                <a:cs typeface="Barlow Semi Condensed"/>
                <a:sym typeface="Barlow Semi Condensed"/>
              </a:rPr>
              <a:t>and</a:t>
            </a:r>
            <a:r>
              <a:rPr lang="en" sz="1900">
                <a:latin typeface="Barlow Semi Condensed"/>
                <a:ea typeface="Barlow Semi Condensed"/>
                <a:cs typeface="Barlow Semi Condensed"/>
                <a:sym typeface="Barlow Semi Condensed"/>
              </a:rPr>
              <a:t> how they relate to real life situations</a:t>
            </a:r>
            <a:endParaRPr sz="19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Barlow Semi Condensed"/>
              <a:buChar char="●"/>
            </a:pPr>
            <a:r>
              <a:rPr lang="en" sz="1900">
                <a:latin typeface="Barlow Semi Condensed"/>
                <a:ea typeface="Barlow Semi Condensed"/>
                <a:cs typeface="Barlow Semi Condensed"/>
                <a:sym typeface="Barlow Semi Condensed"/>
              </a:rPr>
              <a:t>Regularly discuss how you and your child have used devices during your day</a:t>
            </a:r>
            <a:endParaRPr sz="19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 Semi Condensed"/>
              <a:buChar char="●"/>
            </a:pPr>
            <a:r>
              <a:rPr lang="en" sz="190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 aware of the content they are consuming at home</a:t>
            </a:r>
            <a:endParaRPr sz="19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8"/>
          <p:cNvSpPr txBox="1"/>
          <p:nvPr>
            <p:ph type="ctrTitle"/>
          </p:nvPr>
        </p:nvSpPr>
        <p:spPr>
          <a:xfrm>
            <a:off x="1733650" y="10655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Homework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69" name="Google Shape;36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8"/>
          <p:cNvSpPr txBox="1"/>
          <p:nvPr/>
        </p:nvSpPr>
        <p:spPr>
          <a:xfrm>
            <a:off x="684596" y="1818069"/>
            <a:ext cx="4904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Term 1 homework consists of 3 components:</a:t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1. </a:t>
            </a: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Reading (</a:t>
            </a:r>
            <a:r>
              <a:rPr lang="en" sz="21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minimum of</a:t>
            </a: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30 mins per day)</a:t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2. </a:t>
            </a: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Maths (differentiated)</a:t>
            </a:r>
            <a:endParaRPr b="0" i="0" sz="1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3. </a:t>
            </a:r>
            <a:r>
              <a:rPr b="0" i="0" lang="en" sz="21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Spelling/Grammar</a:t>
            </a:r>
            <a:endParaRPr b="0" i="0" sz="21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Due on Thursday, redistributed Friday</a:t>
            </a:r>
            <a:endParaRPr b="1" i="0" sz="21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73" name="Google Shape;373;p48"/>
          <p:cNvSpPr txBox="1"/>
          <p:nvPr/>
        </p:nvSpPr>
        <p:spPr>
          <a:xfrm>
            <a:off x="5840754" y="2062275"/>
            <a:ext cx="2487000" cy="1385400"/>
          </a:xfrm>
          <a:prstGeom prst="rect">
            <a:avLst/>
          </a:prstGeom>
          <a:solidFill>
            <a:srgbClr val="FFCC8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 in the term, the homework will change to support our upcoming </a:t>
            </a:r>
            <a:r>
              <a:rPr b="0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‘Multicultural Perspectives Public Speaking’</a:t>
            </a:r>
            <a:r>
              <a:rPr b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/>
              <a:t>competition</a:t>
            </a:r>
            <a:r>
              <a:rPr b="0" i="1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9"/>
          <p:cNvSpPr txBox="1"/>
          <p:nvPr>
            <p:ph type="ctrTitle"/>
          </p:nvPr>
        </p:nvSpPr>
        <p:spPr>
          <a:xfrm>
            <a:off x="1733650" y="10655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How can you support?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80" name="Google Shape;38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9"/>
          <p:cNvSpPr txBox="1"/>
          <p:nvPr/>
        </p:nvSpPr>
        <p:spPr>
          <a:xfrm>
            <a:off x="249603" y="1779900"/>
            <a:ext cx="83331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Barlow Semi Condensed Light"/>
              <a:buChar char="●"/>
            </a:pPr>
            <a:r>
              <a:rPr lang="en" sz="21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Work with your child to set-up a routine that they can stick to</a:t>
            </a:r>
            <a:endParaRPr sz="21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Barlow Semi Condensed Light"/>
              <a:buChar char="●"/>
            </a:pPr>
            <a:r>
              <a:rPr lang="en" sz="21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Discuss opportunities where they can align homework tasks with their goals/interests </a:t>
            </a:r>
            <a:endParaRPr sz="2100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Barlow Semi Condensed Light"/>
              <a:buChar char="●"/>
            </a:pPr>
            <a:r>
              <a:rPr lang="en" sz="21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Talk about how you use the learned skills (reading, writing, maths) in your everyday life</a:t>
            </a:r>
            <a:endParaRPr b="1" i="0" sz="2100" u="none" cap="none" strike="noStrike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0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Community Partnerships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88" name="Google Shape;38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0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92" name="Google Shape;392;p50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93" name="Google Shape;393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650" y="1537050"/>
            <a:ext cx="7318762" cy="32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1"/>
          <p:cNvSpPr txBox="1"/>
          <p:nvPr>
            <p:ph type="ctrTitle"/>
          </p:nvPr>
        </p:nvSpPr>
        <p:spPr>
          <a:xfrm>
            <a:off x="1049575" y="9938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Payment Excursions/Incursions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399" name="Google Shape;39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125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1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03" name="Google Shape;403;p51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04" name="Google Shape;404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575" y="1590275"/>
            <a:ext cx="7370326" cy="29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2"/>
          <p:cNvSpPr txBox="1"/>
          <p:nvPr>
            <p:ph type="ctrTitle"/>
          </p:nvPr>
        </p:nvSpPr>
        <p:spPr>
          <a:xfrm>
            <a:off x="1049575" y="84342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Communication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11" name="Google Shape;41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2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14" name="Google Shape;414;p52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15" name="Google Shape;415;p52"/>
          <p:cNvSpPr txBox="1"/>
          <p:nvPr/>
        </p:nvSpPr>
        <p:spPr>
          <a:xfrm>
            <a:off x="565900" y="1226100"/>
            <a:ext cx="83028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Website:  </a:t>
            </a:r>
            <a:r>
              <a:rPr b="0" i="0" lang="en" sz="2000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https://oatley-p.schools.nsw.gov.au/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 school’s website has an up-to-date calendar of future events.</a:t>
            </a:r>
            <a:endParaRPr b="0" i="0" sz="2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Email address: </a:t>
            </a: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oatley-p.school@det.nsw.edu.au</a:t>
            </a:r>
            <a:endParaRPr b="0" i="0" sz="2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16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email address to contact the school at any time for matters that are not time-critical. This is also an effective mechanism for sending a message to your child’s teacher. These messages will be forwarded by the school administration staff.</a:t>
            </a:r>
            <a:endParaRPr b="0" i="0" sz="16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School Phone Number: </a:t>
            </a: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9580 5519</a:t>
            </a:r>
            <a:endParaRPr b="0" i="0" sz="2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Barlow Semi Condensed Light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Please use this number to contact the school for any time-critical questions or to pass on time-critical information.</a:t>
            </a:r>
            <a:endParaRPr b="0" i="0" sz="1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3"/>
          <p:cNvSpPr txBox="1"/>
          <p:nvPr>
            <p:ph type="ctrTitle"/>
          </p:nvPr>
        </p:nvSpPr>
        <p:spPr>
          <a:xfrm>
            <a:off x="2330400" y="917550"/>
            <a:ext cx="44832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Interviews</a:t>
            </a: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22" name="Google Shape;42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3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25" name="Google Shape;425;p53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26" name="Google Shape;426;p53"/>
          <p:cNvSpPr txBox="1"/>
          <p:nvPr/>
        </p:nvSpPr>
        <p:spPr>
          <a:xfrm>
            <a:off x="480025" y="1634175"/>
            <a:ext cx="7836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Parent teacher interviews will commence early next term. This will give us the opportunity to discuss your child’s progress at school.</a:t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If you have any other concerns throughout the year, please feel free to </a:t>
            </a: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email the office or </a:t>
            </a: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approach me to make a phone or in-person appointment.</a:t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158750" lvl="0" marL="28575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158750" lvl="0" marL="28575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I am here to help!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☺</a:t>
            </a:r>
            <a:endParaRPr sz="2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idx="1" type="subTitle"/>
          </p:nvPr>
        </p:nvSpPr>
        <p:spPr>
          <a:xfrm>
            <a:off x="-1042250" y="3364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3180">
              <a:solidFill>
                <a:srgbClr val="F1C232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397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0950" y="490925"/>
            <a:ext cx="6250525" cy="43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4"/>
          <p:cNvSpPr txBox="1"/>
          <p:nvPr>
            <p:ph type="ctrTitle"/>
          </p:nvPr>
        </p:nvSpPr>
        <p:spPr>
          <a:xfrm>
            <a:off x="1011425" y="2307275"/>
            <a:ext cx="6697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Thank You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433" name="Google Shape;43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4"/>
          <p:cNvSpPr txBox="1"/>
          <p:nvPr/>
        </p:nvSpPr>
        <p:spPr>
          <a:xfrm>
            <a:off x="3712675" y="2056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36" name="Google Shape;436;p54"/>
          <p:cNvSpPr txBox="1"/>
          <p:nvPr/>
        </p:nvSpPr>
        <p:spPr>
          <a:xfrm>
            <a:off x="3865075" y="220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ctrTitle"/>
          </p:nvPr>
        </p:nvSpPr>
        <p:spPr>
          <a:xfrm>
            <a:off x="1764175" y="2126300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 Little About Me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27" name="Google Shape;1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8349"/>
            <a:ext cx="9144000" cy="137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9"/>
          <p:cNvSpPr txBox="1"/>
          <p:nvPr>
            <p:ph type="ctrTitle"/>
          </p:nvPr>
        </p:nvSpPr>
        <p:spPr>
          <a:xfrm>
            <a:off x="193425" y="938450"/>
            <a:ext cx="8639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Meet the South Site Team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36" name="Google Shape;13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65300" y="36918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9"/>
          <p:cNvSpPr txBox="1"/>
          <p:nvPr/>
        </p:nvSpPr>
        <p:spPr>
          <a:xfrm>
            <a:off x="315200" y="1490050"/>
            <a:ext cx="8746800" cy="27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" sz="22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There are four Stage two and four Stage 3 classes this year:</a:t>
            </a:r>
            <a:endParaRPr b="1" i="0" sz="22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3KV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Montgomery &amp; Mrs Worthington)		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5L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 Lao)</a:t>
            </a:r>
            <a:endParaRPr b="0" i="0" sz="20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3/4H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Hogan)							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5P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 Prenzel)</a:t>
            </a:r>
            <a:endParaRPr b="0" i="0" sz="20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4A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Anthony)							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6M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(Miss Gorman)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4/5R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Rozmeta – Stage 2 AP)				</a:t>
            </a:r>
            <a:r>
              <a:rPr b="1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6G</a:t>
            </a:r>
            <a:r>
              <a:rPr b="0" i="0" lang="en" sz="2000" u="none" cap="none" strike="noStrik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(Mrs Gadaleta – Stage 3 AP)</a:t>
            </a:r>
            <a:endParaRPr b="0" i="0" sz="2000" u="none" cap="none" strike="noStrike">
              <a:solidFill>
                <a:srgbClr val="434343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ctrTitle"/>
          </p:nvPr>
        </p:nvSpPr>
        <p:spPr>
          <a:xfrm>
            <a:off x="348275" y="1061725"/>
            <a:ext cx="8639400" cy="5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Who Supports Us?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2500" y="41938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0"/>
          <p:cNvSpPr txBox="1"/>
          <p:nvPr/>
        </p:nvSpPr>
        <p:spPr>
          <a:xfrm flipH="1">
            <a:off x="1396475" y="1755900"/>
            <a:ext cx="2353800" cy="1293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Library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Haman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48" name="Google Shape;148;p30"/>
          <p:cNvSpPr txBox="1"/>
          <p:nvPr/>
        </p:nvSpPr>
        <p:spPr>
          <a:xfrm>
            <a:off x="4870000" y="3093300"/>
            <a:ext cx="30000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Community Languages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(Italian)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Signora Johnstone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49" name="Google Shape;149;p30"/>
          <p:cNvSpPr txBox="1"/>
          <p:nvPr/>
        </p:nvSpPr>
        <p:spPr>
          <a:xfrm>
            <a:off x="1073375" y="3093300"/>
            <a:ext cx="30000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Curriculum Support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Gavanas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White</a:t>
            </a:r>
            <a:endParaRPr b="1" sz="2200">
              <a:solidFill>
                <a:schemeClr val="dk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150" name="Google Shape;150;p30"/>
          <p:cNvSpPr txBox="1"/>
          <p:nvPr/>
        </p:nvSpPr>
        <p:spPr>
          <a:xfrm>
            <a:off x="4870000" y="1755900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Wellbeing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Mrs Edwards</a:t>
            </a:r>
            <a:endParaRPr sz="22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Days to Remember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56" name="Google Shape;15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9" name="Google Shape;159;p31"/>
          <p:cNvGraphicFramePr/>
          <p:nvPr/>
        </p:nvGraphicFramePr>
        <p:xfrm>
          <a:off x="1032568" y="17781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{5FA9ACF9-6271-49B2-A7F2-4944DD6113D0}</a:tableStyleId>
              </a:tblPr>
              <a:tblGrid>
                <a:gridCol w="3383975"/>
                <a:gridCol w="3383975"/>
              </a:tblGrid>
              <a:tr h="73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70C0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Monday</a:t>
                      </a:r>
                      <a:r>
                        <a:rPr b="0" i="0" lang="en" sz="1400" u="none" cap="none" strike="noStrike">
                          <a:solidFill>
                            <a:srgbClr val="F1C232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Got Game</a:t>
                      </a:r>
                      <a:endParaRPr b="0" i="0" sz="1400" u="none" cap="none" strike="noStrike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Novel study</a:t>
                      </a:r>
                      <a:endParaRPr b="0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45725" marB="45725" marR="91450" marL="91450">
                    <a:solidFill>
                      <a:srgbClr val="DFEAF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">
                          <a:solidFill>
                            <a:srgbClr val="0070C0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Tuesday</a:t>
                      </a:r>
                      <a:endParaRPr b="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Italian </a:t>
                      </a:r>
                      <a:endParaRPr b="0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45725" marB="45725" marR="91450" marL="91450">
                    <a:solidFill>
                      <a:srgbClr val="C9DAF8"/>
                    </a:solidFill>
                  </a:tcPr>
                </a:tc>
              </a:tr>
              <a:tr h="91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70C0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Wednesday</a:t>
                      </a:r>
                      <a:r>
                        <a:rPr lang="en">
                          <a:solidFill>
                            <a:srgbClr val="F1C232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 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Scripture: 9:20am-9.50am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(Protestant, Catholic, Greek Orthodox, Ethics, Islamic and Non-Scripture)</a:t>
                      </a:r>
                      <a:endParaRPr sz="1200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Sport uniform</a:t>
                      </a:r>
                      <a:endParaRPr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45725" marB="45725" marR="91450" marL="9145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70C0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Friday</a:t>
                      </a:r>
                      <a:r>
                        <a:rPr b="0" i="0" lang="en" sz="1400" u="none" cap="none" strike="noStrike">
                          <a:solidFill>
                            <a:srgbClr val="F1C232"/>
                          </a:solidFill>
                          <a:latin typeface="Denk One"/>
                          <a:ea typeface="Denk One"/>
                          <a:cs typeface="Denk One"/>
                          <a:sym typeface="Denk One"/>
                        </a:rPr>
                        <a:t> </a:t>
                      </a:r>
                      <a:endParaRPr b="0" i="0" sz="1400" u="none" cap="none" strike="noStrike">
                        <a:solidFill>
                          <a:srgbClr val="F1C232"/>
                        </a:solidFill>
                        <a:latin typeface="Denk One"/>
                        <a:ea typeface="Denk One"/>
                        <a:cs typeface="Denk One"/>
                        <a:sym typeface="Denk On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PSSA / School </a:t>
                      </a:r>
                      <a:r>
                        <a:rPr b="0" i="0" lang="en" sz="14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sport</a:t>
                      </a:r>
                      <a:endParaRPr b="0" i="0" sz="1400" u="none" cap="none" strike="noStrike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Library</a:t>
                      </a:r>
                      <a:endParaRPr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i="0" lang="en" sz="14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</a:br>
                      <a:r>
                        <a:rPr b="0" i="0" lang="en" sz="1400" u="none" cap="none" strike="noStrike">
                          <a:solidFill>
                            <a:srgbClr val="434343"/>
                          </a:solidFill>
                          <a:latin typeface="Barlow Semi Condensed"/>
                          <a:ea typeface="Barlow Semi Condensed"/>
                          <a:cs typeface="Barlow Semi Condensed"/>
                          <a:sym typeface="Barlow Semi Condensed"/>
                        </a:rPr>
                        <a:t>Peer Support</a:t>
                      </a:r>
                      <a:endParaRPr b="0" i="0" sz="1400" u="none" cap="none" strike="noStrike">
                        <a:solidFill>
                          <a:srgbClr val="434343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T="45725" marB="45725" marR="91450" marL="91450">
                    <a:solidFill>
                      <a:srgbClr val="DFEA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Food At School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65" name="Google Shape;1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2"/>
          <p:cNvSpPr txBox="1"/>
          <p:nvPr/>
        </p:nvSpPr>
        <p:spPr>
          <a:xfrm flipH="1">
            <a:off x="495350" y="1461325"/>
            <a:ext cx="8065200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Canteen</a:t>
            </a: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                                                                      Birthdays</a:t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school canteen is Monday - Thursday.                               We welcome birthday treats on your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                                                             child’s special day. We ask that all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All lunch orders must be ordered via                                           birthday treats are individually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Flexischools.                                                                                       portioned and packed ready to hand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                                                                                                               out, e.g. cupcakes, lolly bags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Please note: due to an increase in 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students</a:t>
            </a: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with severe allergies, we ask that you please be mindful when packing lunches.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69" name="Google Shape;169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15426" y="2906275"/>
            <a:ext cx="945200" cy="6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42000" y="3101425"/>
            <a:ext cx="861825" cy="8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4000" cy="1591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3"/>
          <p:cNvSpPr txBox="1"/>
          <p:nvPr>
            <p:ph type="ctrTitle"/>
          </p:nvPr>
        </p:nvSpPr>
        <p:spPr>
          <a:xfrm>
            <a:off x="1733650" y="864925"/>
            <a:ext cx="5365800" cy="59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80"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Crunch and Sip</a:t>
            </a:r>
            <a:endParaRPr b="1" sz="3480">
              <a:solidFill>
                <a:schemeClr val="accent1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1675"/>
            <a:ext cx="9144000" cy="8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3825" y="340538"/>
            <a:ext cx="1058175" cy="9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3"/>
          <p:cNvSpPr txBox="1"/>
          <p:nvPr/>
        </p:nvSpPr>
        <p:spPr>
          <a:xfrm flipH="1">
            <a:off x="495375" y="1461325"/>
            <a:ext cx="4930500" cy="29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What is it?</a:t>
            </a: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                                                           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Barlow Semi Condensed"/>
              <a:buChar char="●"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Mid-morning break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Barlow Semi Condensed"/>
              <a:buChar char="●"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Refuel/refocus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Barlow Semi Condensed"/>
              <a:buChar char="●"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Healthy habits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1C232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1C232"/>
                </a:solidFill>
                <a:latin typeface="Denk One"/>
                <a:ea typeface="Denk One"/>
                <a:cs typeface="Denk One"/>
                <a:sym typeface="Denk One"/>
              </a:rPr>
              <a:t>What to pack:                                                            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Barlow Semi Condensed"/>
              <a:buChar char="●"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Fresh fruit or vegetables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Barlow Semi Condensed"/>
              <a:buChar char="●"/>
            </a:pPr>
            <a:r>
              <a:rPr lang="en" sz="17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Water</a:t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Please note: due to an increase in students with severe allergies, we ask that you please be mindful when packing lunches.</a:t>
            </a:r>
            <a:endParaRPr>
              <a:solidFill>
                <a:srgbClr val="434343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80" name="Google Shape;180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5873" y="1545798"/>
            <a:ext cx="3080100" cy="291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