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Barlow Semi Condensed Light"/>
      <p:regular r:id="rId31"/>
      <p:bold r:id="rId32"/>
      <p:italic r:id="rId33"/>
      <p:boldItalic r:id="rId34"/>
    </p:embeddedFont>
    <p:embeddedFont>
      <p:font typeface="Barlow Condensed Medium"/>
      <p:regular r:id="rId35"/>
      <p:bold r:id="rId36"/>
      <p:italic r:id="rId37"/>
      <p:boldItalic r:id="rId38"/>
    </p:embeddedFont>
    <p:embeddedFont>
      <p:font typeface="Baloo 2"/>
      <p:regular r:id="rId39"/>
      <p:bold r:id="rId40"/>
    </p:embeddedFont>
    <p:embeddedFont>
      <p:font typeface="Denk One"/>
      <p:regular r:id="rId41"/>
    </p:embeddedFont>
    <p:embeddedFont>
      <p:font typeface="Barlow Semi Condensed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6" roundtripDataSignature="AMtx7mhDgKdaMMqfxP2IIX5zDQojg362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748210-F6A4-482C-9D1B-417681F526C9}">
  <a:tblStyle styleId="{80748210-F6A4-482C-9D1B-417681F526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fill>
          <a:solidFill>
            <a:srgbClr val="CDD8FB"/>
          </a:solidFill>
        </a:fill>
      </a:tcStyle>
    </a:band1H>
    <a:band2H>
      <a:tcTxStyle/>
    </a:band2H>
    <a:band1V>
      <a:tcTxStyle/>
      <a:tcStyle>
        <a:fill>
          <a:solidFill>
            <a:srgbClr val="CDD8FB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EDFD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8EDFD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loo2-bold.fntdata"/><Relationship Id="rId20" Type="http://schemas.openxmlformats.org/officeDocument/2006/relationships/slide" Target="slides/slide14.xml"/><Relationship Id="rId42" Type="http://schemas.openxmlformats.org/officeDocument/2006/relationships/font" Target="fonts/BarlowSemiCondensed-regular.fntdata"/><Relationship Id="rId41" Type="http://schemas.openxmlformats.org/officeDocument/2006/relationships/font" Target="fonts/DenkOne-regular.fntdata"/><Relationship Id="rId22" Type="http://schemas.openxmlformats.org/officeDocument/2006/relationships/slide" Target="slides/slide16.xml"/><Relationship Id="rId44" Type="http://schemas.openxmlformats.org/officeDocument/2006/relationships/font" Target="fonts/BarlowSemiCondensed-italic.fntdata"/><Relationship Id="rId21" Type="http://schemas.openxmlformats.org/officeDocument/2006/relationships/slide" Target="slides/slide15.xml"/><Relationship Id="rId43" Type="http://schemas.openxmlformats.org/officeDocument/2006/relationships/font" Target="fonts/BarlowSemiCondensed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BarlowSemiCondense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SemiCondensedLight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BarlowSemiCondensedLight-italic.fntdata"/><Relationship Id="rId10" Type="http://schemas.openxmlformats.org/officeDocument/2006/relationships/slide" Target="slides/slide4.xml"/><Relationship Id="rId32" Type="http://schemas.openxmlformats.org/officeDocument/2006/relationships/font" Target="fonts/BarlowSemiCondensedLight-bold.fntdata"/><Relationship Id="rId13" Type="http://schemas.openxmlformats.org/officeDocument/2006/relationships/slide" Target="slides/slide7.xml"/><Relationship Id="rId35" Type="http://schemas.openxmlformats.org/officeDocument/2006/relationships/font" Target="fonts/BarlowCondensedMedium-regular.fntdata"/><Relationship Id="rId12" Type="http://schemas.openxmlformats.org/officeDocument/2006/relationships/slide" Target="slides/slide6.xml"/><Relationship Id="rId34" Type="http://schemas.openxmlformats.org/officeDocument/2006/relationships/font" Target="fonts/BarlowSemiCondensed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BarlowCondensedMedium-italic.fntdata"/><Relationship Id="rId14" Type="http://schemas.openxmlformats.org/officeDocument/2006/relationships/slide" Target="slides/slide8.xml"/><Relationship Id="rId36" Type="http://schemas.openxmlformats.org/officeDocument/2006/relationships/font" Target="fonts/BarlowCondensedMedium-bold.fntdata"/><Relationship Id="rId17" Type="http://schemas.openxmlformats.org/officeDocument/2006/relationships/slide" Target="slides/slide11.xml"/><Relationship Id="rId39" Type="http://schemas.openxmlformats.org/officeDocument/2006/relationships/font" Target="fonts/Baloo2-regular.fntdata"/><Relationship Id="rId16" Type="http://schemas.openxmlformats.org/officeDocument/2006/relationships/slide" Target="slides/slide10.xml"/><Relationship Id="rId38" Type="http://schemas.openxmlformats.org/officeDocument/2006/relationships/font" Target="fonts/BarlowCondensedMedium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70ce25c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370ce25c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32.jpg"/><Relationship Id="rId7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24.png"/><Relationship Id="rId7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1" Type="http://schemas.openxmlformats.org/officeDocument/2006/relationships/image" Target="../media/image18.png"/><Relationship Id="rId10" Type="http://schemas.openxmlformats.org/officeDocument/2006/relationships/image" Target="../media/image22.png"/><Relationship Id="rId9" Type="http://schemas.openxmlformats.org/officeDocument/2006/relationships/image" Target="../media/image10.png"/><Relationship Id="rId5" Type="http://schemas.openxmlformats.org/officeDocument/2006/relationships/image" Target="../media/image7.jp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23.png"/><Relationship Id="rId7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hyperlink" Target="https://oatley-p.schools.nsw.gov.au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9165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Welcome to Meet the Teacher 2025</a:t>
            </a:r>
            <a:endParaRPr b="1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-1006425" y="33642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4/5R 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Rozmeta &amp; Mrs Mackintosh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9400" y="2693375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Food At School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 txBox="1"/>
          <p:nvPr/>
        </p:nvSpPr>
        <p:spPr>
          <a:xfrm flipH="1">
            <a:off x="325582" y="1461325"/>
            <a:ext cx="8527472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Canteen                                                                      Birthdays</a:t>
            </a:r>
            <a:endParaRPr b="0" i="0" sz="19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school canteen is Monday - Thursday.                               We welcome birthday treats on your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child’s special day. We ask that all 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lunch orders must be ordered via                                           birthday treats are individually 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Flexischools.                                                                                       portioned and packed ready to hand 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out, e.g. cupcakes, lolly bags.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0" i="0" sz="17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b="0" i="0" lang="en" sz="13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r>
              <a:rPr b="1" i="0" lang="en" sz="13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note: due to an increase in students with severe allergies, we ask that you please be mindful when packing lunches.</a:t>
            </a:r>
            <a:endParaRPr b="1" i="0" sz="13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3650" y="2924560"/>
            <a:ext cx="945200" cy="6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2860" y="3055230"/>
            <a:ext cx="861825" cy="8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Wellbeing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1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87250" y="1336475"/>
            <a:ext cx="3374075" cy="33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7124" y="1483626"/>
            <a:ext cx="2530450" cy="35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7814" y="1773388"/>
            <a:ext cx="2700173" cy="269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-128198" y="1922575"/>
            <a:ext cx="3491173" cy="26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/>
          <p:nvPr/>
        </p:nvSpPr>
        <p:spPr>
          <a:xfrm flipH="1">
            <a:off x="3624750" y="1690625"/>
            <a:ext cx="51081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NSW public schools are committed to providing safe, supportive and responsive learning environments for everyone. We teach and model the behaviours we value in our students.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student begins on ‘READY TO LEARN’. 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day is a new day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b="0" i="0" sz="24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 Somebody Who…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95" name="Google Shape;1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600" y="1482875"/>
            <a:ext cx="2583625" cy="34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3850" y="1611775"/>
            <a:ext cx="4240825" cy="29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 Wellbeing Focus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06" name="Google Shape;2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600" y="1590275"/>
            <a:ext cx="4299775" cy="30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 txBox="1"/>
          <p:nvPr/>
        </p:nvSpPr>
        <p:spPr>
          <a:xfrm flipH="1">
            <a:off x="4803150" y="1590275"/>
            <a:ext cx="39297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Growing Strong Minds</a:t>
            </a:r>
            <a:endParaRPr b="0" i="0" sz="9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Gratitude Journals/Got Game Resilience Program</a:t>
            </a:r>
            <a:endParaRPr b="0" i="0" sz="9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Student Voice experiences</a:t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Peer Support</a:t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Incursions – Zero Bullying, Backflips against Bullying, Life Education</a:t>
            </a:r>
            <a:endParaRPr b="0" i="0" sz="9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Learning Dispositions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17" name="Google Shape;2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6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9049" y="1518333"/>
            <a:ext cx="3481525" cy="343614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6"/>
          <p:cNvSpPr txBox="1"/>
          <p:nvPr/>
        </p:nvSpPr>
        <p:spPr>
          <a:xfrm>
            <a:off x="138075" y="1648350"/>
            <a:ext cx="502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sz="16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Communication, Creativity, Collaboration </a:t>
            </a:r>
            <a:endParaRPr b="1" i="1" sz="16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sz="16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Critical Reflection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204500" y="2432375"/>
            <a:ext cx="48102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61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Learning Disposition Wheel is a tool used to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talk about learning</a:t>
            </a: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drive a deeper understanding of the 4Cs</a:t>
            </a:r>
            <a:endParaRPr b="0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Development of these dispositions is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fundamental </a:t>
            </a: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for students to develop an awareness of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way they learn</a:t>
            </a: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establish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attitudes to learning</a:t>
            </a: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facilitates a common language about learning which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empowers students</a:t>
            </a:r>
            <a:r>
              <a:rPr b="0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to </a:t>
            </a:r>
            <a:r>
              <a:rPr b="1" i="0" lang="en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critically reflect. </a:t>
            </a:r>
            <a:endParaRPr b="1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29" name="Google Shape;2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7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70ce25caf_0_0"/>
          <p:cNvSpPr txBox="1"/>
          <p:nvPr>
            <p:ph type="ctrTitle"/>
          </p:nvPr>
        </p:nvSpPr>
        <p:spPr>
          <a:xfrm>
            <a:off x="1086975" y="231300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Camp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45" name="Google Shape;245;g3370ce25ca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125" y="-396224"/>
            <a:ext cx="9144000" cy="12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370ce25ca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370ce25ca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370ce25caf_0_0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9" name="Google Shape;249;g3370ce25caf_0_0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0" name="Google Shape;250;g3370ce25caf_0_0"/>
          <p:cNvSpPr txBox="1"/>
          <p:nvPr/>
        </p:nvSpPr>
        <p:spPr>
          <a:xfrm>
            <a:off x="471000" y="1622300"/>
            <a:ext cx="40596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1" name="Google Shape;251;g3370ce25caf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3400" y="1667913"/>
            <a:ext cx="2550839" cy="23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370ce25caf_0_0"/>
          <p:cNvSpPr txBox="1"/>
          <p:nvPr/>
        </p:nvSpPr>
        <p:spPr>
          <a:xfrm>
            <a:off x="471000" y="3915375"/>
            <a:ext cx="5397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Monday 19th May - Wednesday 21st May 2025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53" name="Google Shape;253;g3370ce25caf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100" y="964899"/>
            <a:ext cx="5210917" cy="27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Technology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59" name="Google Shape;2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352800" y="1439875"/>
            <a:ext cx="84384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Stage 1 classes utilise the K-2 shared iPads.</a:t>
            </a:r>
            <a:endParaRPr b="0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parents/carers need to sign the </a:t>
            </a:r>
            <a:r>
              <a:rPr b="1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ICT Agreement</a:t>
            </a: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before the student’s class is allowed to commence using technology in their classroom.</a:t>
            </a:r>
            <a:endParaRPr b="0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agreement includes the use of mobile phones and smart watches worn by students to school.</a:t>
            </a:r>
            <a:endParaRPr b="0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Inappropriate or irresponsible use of devices will result in the student losing access to the device for that lesson.</a:t>
            </a:r>
            <a:endParaRPr b="0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need to show the utmost respect and care for the technology at all times. </a:t>
            </a:r>
            <a:endParaRPr b="0" i="0" sz="17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It is a privilege to use any of the school-managed devices.</a:t>
            </a:r>
            <a:endParaRPr b="0" i="0" sz="12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64" name="Google Shape;64;p2"/>
          <p:cNvSpPr txBox="1"/>
          <p:nvPr>
            <p:ph idx="1" type="subTitle"/>
          </p:nvPr>
        </p:nvSpPr>
        <p:spPr>
          <a:xfrm>
            <a:off x="-1042250" y="33642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180">
              <a:solidFill>
                <a:srgbClr val="F1C23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397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0950" y="490925"/>
            <a:ext cx="6250525" cy="43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Community Partnerships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9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6650" y="1537050"/>
            <a:ext cx="7318762" cy="32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Payment Excursions/Incursions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81" name="Google Shape;2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125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0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2575" y="1590275"/>
            <a:ext cx="7370326" cy="29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1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1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565900" y="1439825"/>
            <a:ext cx="83028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Website:  </a:t>
            </a:r>
            <a:r>
              <a:rPr b="0" i="0" lang="en" sz="18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https://oatley-p.schools.nsw.gov.au/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school’s website has an up-to-date calendar of future events.</a:t>
            </a:r>
            <a:endParaRPr b="0" i="0" sz="18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Email address: 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oatley-p.school@det.nsw.edu.au</a:t>
            </a:r>
            <a:endParaRPr b="0" i="0" sz="18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Phone Number: </a:t>
            </a:r>
            <a:r>
              <a:rPr lang="en" sz="18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02</a:t>
            </a:r>
            <a:r>
              <a:rPr b="1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9580 5519</a:t>
            </a:r>
            <a:endParaRPr b="0" i="0" sz="18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number to contact the school for any time-critical questions or to pass on time-critical information.</a:t>
            </a:r>
            <a:endParaRPr b="0" i="0" sz="9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Interviews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03" name="Google Shape;3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2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2"/>
          <p:cNvSpPr txBox="1"/>
          <p:nvPr/>
        </p:nvSpPr>
        <p:spPr>
          <a:xfrm>
            <a:off x="632425" y="1634175"/>
            <a:ext cx="7836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Parent teacher interviews will commence early next term. This will give us the opportunity to discuss your child’s progress at school.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If you have any other concerns throughout the year, please feel free to approach </a:t>
            </a: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us </a:t>
            </a: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or email the office to make an appointment.</a:t>
            </a:r>
            <a:endParaRPr b="0" i="0" sz="2000" u="none" cap="none" strike="noStrike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 are</a:t>
            </a: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here to help!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☺</a:t>
            </a:r>
            <a:endParaRPr b="0" i="0" sz="2000" u="none" cap="none" strike="noStrike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Thank You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14" name="Google Shape;3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3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1375" y="1590277"/>
            <a:ext cx="3465199" cy="28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ctrTitle"/>
          </p:nvPr>
        </p:nvSpPr>
        <p:spPr>
          <a:xfrm>
            <a:off x="1776600" y="1036850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your Child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86800" y="354863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/>
          <p:nvPr/>
        </p:nvSpPr>
        <p:spPr>
          <a:xfrm>
            <a:off x="379675" y="163325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3089525" y="1673900"/>
            <a:ext cx="2414100" cy="271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5849475" y="167390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452800" y="1740000"/>
            <a:ext cx="2290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4Cs activity!</a:t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Collect 2 different colour Post-it notes 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you want us to know about your child and a goal for them this year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AutoNum type="arabicPeriod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Place your post-it notes on the whiteboard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1" name="Google Shape;81;p3"/>
          <p:cNvSpPr txBox="1"/>
          <p:nvPr/>
        </p:nvSpPr>
        <p:spPr>
          <a:xfrm flipH="1">
            <a:off x="3347525" y="1769425"/>
            <a:ext cx="19482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Blue Post-it Note</a:t>
            </a:r>
            <a:endParaRPr b="0" i="0" sz="14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82" name="Google Shape;82;p3"/>
          <p:cNvSpPr txBox="1"/>
          <p:nvPr/>
        </p:nvSpPr>
        <p:spPr>
          <a:xfrm flipH="1">
            <a:off x="3450425" y="2583950"/>
            <a:ext cx="1742400" cy="133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" sz="1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</a:t>
            </a:r>
            <a:r>
              <a:rPr b="1" i="0" lang="en" sz="16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you want us to know</a:t>
            </a:r>
            <a:r>
              <a:rPr b="0" i="0" lang="en" sz="16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about your child</a:t>
            </a:r>
            <a:endParaRPr b="0" i="0" sz="16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3" name="Google Shape;83;p3"/>
          <p:cNvSpPr txBox="1"/>
          <p:nvPr/>
        </p:nvSpPr>
        <p:spPr>
          <a:xfrm flipH="1">
            <a:off x="5987625" y="1769425"/>
            <a:ext cx="21378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Yellow Post-it Note</a:t>
            </a:r>
            <a:endParaRPr b="0" i="0" sz="14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84" name="Google Shape;84;p3"/>
          <p:cNvSpPr txBox="1"/>
          <p:nvPr/>
        </p:nvSpPr>
        <p:spPr>
          <a:xfrm flipH="1">
            <a:off x="6185325" y="2603447"/>
            <a:ext cx="1742400" cy="1293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a </a:t>
            </a:r>
            <a:r>
              <a:rPr b="1" i="0" lang="en" sz="19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goal</a:t>
            </a:r>
            <a:r>
              <a:rPr b="0" i="0" lang="en" sz="19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for your child this year</a:t>
            </a:r>
            <a:endParaRPr b="0" i="0" sz="19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 Little About Me!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9665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865" y="1581220"/>
            <a:ext cx="1574620" cy="23479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/>
          <p:nvPr/>
        </p:nvSpPr>
        <p:spPr>
          <a:xfrm>
            <a:off x="2614380" y="1633377"/>
            <a:ext cx="4664700" cy="28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Passion for teaching and learning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Bachelor Commerce Degree – Marketing Major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Robot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Studied part of a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Masters in Business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Administration (MBA)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Worked in corporate for 9 years prior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Completed Post Graduate study in Primary Education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Robot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Worked at Oatley for 10 years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Robot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Assistant Principal Stage 2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Robot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Teaching 4/5R Mon-Wed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2436218" y="956735"/>
            <a:ext cx="4605153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Mrs Rozmeta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 Little About Me!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9665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2436218" y="956735"/>
            <a:ext cx="4605153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Mrs Mackintosh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175" y="1849774"/>
            <a:ext cx="1619500" cy="224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2614380" y="1633377"/>
            <a:ext cx="4664700" cy="24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 am a wife and mum of 2 boys (18 and 15 years old)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Passion for learning how to incorporate good mental health strategies in the classroom. 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B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achelor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of Education 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Degree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Worked in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South Africa as a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classroom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teachers 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for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14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years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Arial"/>
              <a:buChar char="●"/>
            </a:pP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B</a:t>
            </a: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een teaching in Australia for 5 years</a:t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Roboto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Teaching 4/5R </a:t>
            </a:r>
            <a:r>
              <a:rPr lang="en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Thursday &amp; Friday</a:t>
            </a:r>
            <a:endParaRPr b="0" i="0" sz="14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ctrTitle"/>
          </p:nvPr>
        </p:nvSpPr>
        <p:spPr>
          <a:xfrm>
            <a:off x="193425" y="938450"/>
            <a:ext cx="8639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Meet the Team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65300" y="3691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/>
        </p:nvSpPr>
        <p:spPr>
          <a:xfrm>
            <a:off x="315200" y="1490050"/>
            <a:ext cx="8746800" cy="2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There are four Stage two and four Stage 3 classes this year:</a:t>
            </a:r>
            <a:endParaRPr b="1" i="0" sz="2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3KV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Montgomery &amp; Mrs Worthington)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5L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 Lao)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3/4H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Hogan)			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5P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 Prenzel)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4A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Anthony)			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6M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(Miss Gorman)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4/5R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Rozmeta – Stage 2 AP)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6G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Gadaleta – Stage 3 AP)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ctrTitle"/>
          </p:nvPr>
        </p:nvSpPr>
        <p:spPr>
          <a:xfrm>
            <a:off x="348275" y="1061725"/>
            <a:ext cx="8639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Who Supports Us?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2500" y="4193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/>
        </p:nvSpPr>
        <p:spPr>
          <a:xfrm flipH="1">
            <a:off x="376956" y="2415038"/>
            <a:ext cx="3181500" cy="572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Library</a:t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Haman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4572000" y="1691425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Community Languages</a:t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(Italian)</a:t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Signora Johnstone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467700" y="3134425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Curriculum Support</a:t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Gavanas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White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4870000" y="32626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Wellbeing</a:t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Edwards</a:t>
            </a:r>
            <a:endParaRPr b="1" i="0" sz="22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Homework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/>
        </p:nvSpPr>
        <p:spPr>
          <a:xfrm>
            <a:off x="249596" y="1779894"/>
            <a:ext cx="4904294" cy="21236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Term 1 homework consists of 3 components: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Reading (Min 30 mins per day)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2.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Maths (differentiated)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Spelling/Grammar</a:t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on Thursday, redistributed Friday</a:t>
            </a:r>
            <a:endParaRPr b="1" i="0" sz="21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5856004" y="2170900"/>
            <a:ext cx="2486891" cy="1384995"/>
          </a:xfrm>
          <a:prstGeom prst="rect">
            <a:avLst/>
          </a:prstGeom>
          <a:solidFill>
            <a:srgbClr val="FFCC8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in the term, the homework will change to support our upcoming </a:t>
            </a: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‘Multicultural Perspectives Public Speaking Competition’.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Days to Remember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6" name="Google Shape;146;p9"/>
          <p:cNvGraphicFramePr/>
          <p:nvPr/>
        </p:nvGraphicFramePr>
        <p:xfrm>
          <a:off x="1046018" y="16229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{80748210-F6A4-482C-9D1B-417681F526C9}</a:tableStyleId>
              </a:tblPr>
              <a:tblGrid>
                <a:gridCol w="3383975"/>
                <a:gridCol w="3383975"/>
              </a:tblGrid>
              <a:tr h="73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Monday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– Mrs Rozmeta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Mrs Rozmeta on class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Got Game</a:t>
                      </a:r>
                      <a:endParaRPr b="0" i="0" sz="1900" u="none" cap="none" strike="noStrike">
                        <a:solidFill>
                          <a:srgbClr val="F1C232"/>
                        </a:solidFill>
                        <a:latin typeface="Denk One"/>
                        <a:ea typeface="Denk One"/>
                        <a:cs typeface="Denk One"/>
                        <a:sym typeface="Denk On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Thursday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– Mrs Mackintosh</a:t>
                      </a:r>
                      <a:endParaRPr b="0" i="0" sz="1400" u="none" cap="none" strike="noStrike">
                        <a:solidFill>
                          <a:srgbClr val="F1C232"/>
                        </a:solidFill>
                        <a:latin typeface="Denk One"/>
                        <a:ea typeface="Denk One"/>
                        <a:cs typeface="Denk One"/>
                        <a:sym typeface="Denk On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Mrs Mackintosh on class</a:t>
                      </a:r>
                      <a:endParaRPr b="0" i="0" sz="1400" u="none" cap="none" strike="noStrike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45725" marB="45725" marR="91450" marL="91450"/>
                </a:tc>
              </a:tr>
              <a:tr h="91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Tuesday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– Mrs Rozmeta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Italian &amp; Geography: 12.10pm-1.55pm </a:t>
                      </a:r>
                      <a:endParaRPr b="0" i="0" sz="1400" u="none" cap="none" strike="noStrike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Friday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– Mrs Mackintosh</a:t>
                      </a:r>
                      <a:endParaRPr b="0" i="0" sz="1400" u="none" cap="none" strike="noStrike">
                        <a:solidFill>
                          <a:srgbClr val="F1C232"/>
                        </a:solidFill>
                        <a:latin typeface="Denk One"/>
                        <a:ea typeface="Denk One"/>
                        <a:cs typeface="Denk One"/>
                        <a:sym typeface="Denk On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PSSA / School </a:t>
                      </a:r>
                      <a: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sport</a:t>
                      </a:r>
                      <a:b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</a:br>
                      <a: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Peer Support</a:t>
                      </a:r>
                      <a:endParaRPr b="0" i="0" sz="1400" u="none" cap="none" strike="noStrike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45725" marB="45725" marR="91450" marL="91450"/>
                </a:tc>
              </a:tr>
              <a:tr h="91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Wednesday</a:t>
                      </a:r>
                      <a:r>
                        <a:rPr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– Mrs Rozmeta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Scripture: 9:20am-9.50am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(Protestant, Catholic, Greek Orthodox, Ethics, Islamic and Non-Scripture)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Angela Rozmeta</dc:creator>
</cp:coreProperties>
</file>