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Barlow Semi Condensed Light"/>
      <p:regular r:id="rId28"/>
      <p:bold r:id="rId29"/>
      <p:italic r:id="rId30"/>
      <p:boldItalic r:id="rId31"/>
    </p:embeddedFont>
    <p:embeddedFont>
      <p:font typeface="Barlow Condensed Medium"/>
      <p:regular r:id="rId32"/>
      <p:bold r:id="rId33"/>
      <p:italic r:id="rId34"/>
      <p:boldItalic r:id="rId35"/>
    </p:embeddedFont>
    <p:embeddedFont>
      <p:font typeface="Baloo 2"/>
      <p:regular r:id="rId36"/>
      <p:bold r:id="rId37"/>
    </p:embeddedFont>
    <p:embeddedFont>
      <p:font typeface="Denk One"/>
      <p:regular r:id="rId38"/>
    </p:embeddedFont>
    <p:embeddedFont>
      <p:font typeface="Barlow Semi Condense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bold.fntdata"/><Relationship Id="rId20" Type="http://schemas.openxmlformats.org/officeDocument/2006/relationships/slide" Target="slides/slide15.xml"/><Relationship Id="rId42" Type="http://schemas.openxmlformats.org/officeDocument/2006/relationships/font" Target="fonts/BarlowSemiCondensed-boldItalic.fntdata"/><Relationship Id="rId41" Type="http://schemas.openxmlformats.org/officeDocument/2006/relationships/font" Target="fonts/BarlowSemiCondensed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arlowSemiCondensedLight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SemiCondensedLight-boldItalic.fntdata"/><Relationship Id="rId30" Type="http://schemas.openxmlformats.org/officeDocument/2006/relationships/font" Target="fonts/BarlowSemiCondensedLight-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Medium-bold.fntdata"/><Relationship Id="rId10" Type="http://schemas.openxmlformats.org/officeDocument/2006/relationships/slide" Target="slides/slide5.xml"/><Relationship Id="rId32" Type="http://schemas.openxmlformats.org/officeDocument/2006/relationships/font" Target="fonts/BarlowCondensedMedium-regular.fntdata"/><Relationship Id="rId13" Type="http://schemas.openxmlformats.org/officeDocument/2006/relationships/slide" Target="slides/slide8.xml"/><Relationship Id="rId35" Type="http://schemas.openxmlformats.org/officeDocument/2006/relationships/font" Target="fonts/BarlowCondensed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BarlowCondensedMedium-italic.fntdata"/><Relationship Id="rId15" Type="http://schemas.openxmlformats.org/officeDocument/2006/relationships/slide" Target="slides/slide10.xml"/><Relationship Id="rId37" Type="http://schemas.openxmlformats.org/officeDocument/2006/relationships/font" Target="fonts/Baloo2-bold.fntdata"/><Relationship Id="rId14" Type="http://schemas.openxmlformats.org/officeDocument/2006/relationships/slide" Target="slides/slide9.xml"/><Relationship Id="rId36" Type="http://schemas.openxmlformats.org/officeDocument/2006/relationships/font" Target="fonts/Baloo2-regular.fntdata"/><Relationship Id="rId17" Type="http://schemas.openxmlformats.org/officeDocument/2006/relationships/slide" Target="slides/slide12.xml"/><Relationship Id="rId39" Type="http://schemas.openxmlformats.org/officeDocument/2006/relationships/font" Target="fonts/BarlowSemiCondensed-regular.fntdata"/><Relationship Id="rId16" Type="http://schemas.openxmlformats.org/officeDocument/2006/relationships/slide" Target="slides/slide11.xml"/><Relationship Id="rId38" Type="http://schemas.openxmlformats.org/officeDocument/2006/relationships/font" Target="fonts/DenkO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3efd354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3efd354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efd3549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efd3549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3efd3549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3efd3549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1283982a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1283982a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3efd354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3efd354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3efd3549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3efd3549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3efd354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3efd354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1283982a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31283982a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3efd354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3efd354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3efd3549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3efd3549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3efd35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3efd35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3efd3549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33efd3549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3efd35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33efd35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3efd3549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3efd3549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3efd35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3efd35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3efd354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3efd354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3efd3549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3efd3549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3efd354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3efd354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1283982a7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31283982a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3efd3549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3efd3549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3efd354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3efd354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8.pn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2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20.png"/><Relationship Id="rId10" Type="http://schemas.openxmlformats.org/officeDocument/2006/relationships/image" Target="../media/image21.png"/><Relationship Id="rId9" Type="http://schemas.openxmlformats.org/officeDocument/2006/relationships/image" Target="../media/image24.png"/><Relationship Id="rId5" Type="http://schemas.openxmlformats.org/officeDocument/2006/relationships/image" Target="../media/image3.jpg"/><Relationship Id="rId6" Type="http://schemas.openxmlformats.org/officeDocument/2006/relationships/image" Target="../media/image13.png"/><Relationship Id="rId7" Type="http://schemas.openxmlformats.org/officeDocument/2006/relationships/image" Target="../media/image30.png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hyperlink" Target="https://oatley-p.schools.nsw.gov.au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7.jp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1006425" y="2915100"/>
            <a:ext cx="85206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5L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 Vicente Lao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(Mr Lao)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00" y="27506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7250" y="1336475"/>
            <a:ext cx="3374075" cy="33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60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6895" y="1465788"/>
            <a:ext cx="5079776" cy="35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600" y="1590275"/>
            <a:ext cx="4299775" cy="3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 flipH="1">
            <a:off x="4803150" y="1590275"/>
            <a:ext cx="3929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Journals/Got Game Resilience Program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352800" y="1439875"/>
            <a:ext cx="84384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Stage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classes </a:t>
            </a:r>
            <a:r>
              <a:rPr lang="en" sz="1800">
                <a:latin typeface="Barlow Semi Condensed"/>
                <a:ea typeface="Barlow Semi Condensed"/>
                <a:cs typeface="Barlow Semi Condensed"/>
                <a:sym typeface="Barlow Semi Condensed"/>
              </a:rPr>
              <a:t>have access to their own school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iPad.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that lesson.</a:t>
            </a:r>
            <a:endParaRPr b="0" i="0" sz="18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Semi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sz="13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565900" y="1439825"/>
            <a:ext cx="83028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2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632425" y="1634175"/>
            <a:ext cx="7836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approach me or email the office to make an appointment.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 txBox="1"/>
          <p:nvPr>
            <p:ph type="ctrTitle"/>
          </p:nvPr>
        </p:nvSpPr>
        <p:spPr>
          <a:xfrm>
            <a:off x="1049575" y="2456700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3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1776600" y="1036850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your Child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>
            <a:off x="379675" y="163325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089525" y="1673900"/>
            <a:ext cx="2414100" cy="27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5849475" y="1673900"/>
            <a:ext cx="2414100" cy="2712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452800" y="1740000"/>
            <a:ext cx="2290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4Cs activity!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AutoNum type="arabicPeriod"/>
            </a:pPr>
            <a:r>
              <a:rPr lang="en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On the sheet in front of you with the coloured boxes: write something you want us to know about your child and a goal for them this year</a:t>
            </a:r>
            <a:endParaRPr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AutoNum type="arabicPeriod"/>
            </a:pPr>
            <a:r>
              <a:rPr lang="en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Leave your sheet on the desk. It’ll be collected by Mr Lao at the end of the session.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81" name="Google Shape;81;p15"/>
          <p:cNvSpPr txBox="1"/>
          <p:nvPr/>
        </p:nvSpPr>
        <p:spPr>
          <a:xfrm flipH="1">
            <a:off x="3347525" y="1769425"/>
            <a:ext cx="19482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Blue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2" name="Google Shape;82;p15"/>
          <p:cNvSpPr txBox="1"/>
          <p:nvPr/>
        </p:nvSpPr>
        <p:spPr>
          <a:xfrm flipH="1">
            <a:off x="3450425" y="2583950"/>
            <a:ext cx="1742400" cy="133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something </a:t>
            </a:r>
            <a:r>
              <a:rPr b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you want us to know</a:t>
            </a: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about your child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83" name="Google Shape;83;p15"/>
          <p:cNvSpPr txBox="1"/>
          <p:nvPr/>
        </p:nvSpPr>
        <p:spPr>
          <a:xfrm flipH="1">
            <a:off x="5987625" y="1769425"/>
            <a:ext cx="2137800" cy="449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Yellow Post-it Note</a:t>
            </a:r>
            <a:endParaRPr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84" name="Google Shape;84;p15"/>
          <p:cNvSpPr txBox="1"/>
          <p:nvPr/>
        </p:nvSpPr>
        <p:spPr>
          <a:xfrm flipH="1">
            <a:off x="6185325" y="2603447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 a </a:t>
            </a:r>
            <a:r>
              <a:rPr b="1" lang="en" sz="19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goal</a:t>
            </a:r>
            <a:r>
              <a:rPr lang="en" sz="19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for your child this year</a:t>
            </a:r>
            <a:endParaRPr sz="1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675"/>
            <a:ext cx="9144000" cy="162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About Mr Lao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66925" y="1583638"/>
            <a:ext cx="7943700" cy="2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Passion for teaching and lifelong learning and </a:t>
            </a: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incorporating</a:t>
            </a: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practical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  Hands-on experience for the students. 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Bachelor of Education: Primary Education Degree from UTS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Worked in many other industries before teaching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This is my 10th year at Oatley Public School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Public Speaking, Greensparks, Swim Scheme and IT Coordinator at OPS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Teaching 5L Full Time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Semi Condensed Light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 live in Kogarah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Semi Condensed Light"/>
              <a:buChar char="●"/>
            </a:pPr>
            <a:r>
              <a:rPr lang="en" sz="13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 have a dog named Chilli </a:t>
            </a:r>
            <a:endParaRPr sz="13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5150" y="1583652"/>
            <a:ext cx="2937525" cy="278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315200" y="1490050"/>
            <a:ext cx="8746800" cy="29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4.5 Stage 3 classes this year: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5P (Mr Prenzel)                      6G</a:t>
            </a: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</a:t>
            </a:r>
            <a:r>
              <a:rPr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Joanne Gadaleta &amp; Mrs Lauren Wilson</a:t>
            </a:r>
            <a:r>
              <a:rPr lang="en" sz="22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)</a:t>
            </a:r>
            <a:r>
              <a:rPr lang="en" sz="22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</a:t>
            </a:r>
            <a:r>
              <a:rPr lang="en" sz="1200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  </a:t>
            </a:r>
            <a:endParaRPr sz="1200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5L  (MR Lao)			          6M (Miss Melissa </a:t>
            </a: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Gorman)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4/5R  (Mrs Rozmeta)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Our Assistant Principal is:         Mrs </a:t>
            </a:r>
            <a:r>
              <a:rPr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Joanne Gadaleta</a:t>
            </a:r>
            <a:endParaRPr sz="2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 flipH="1">
            <a:off x="376956" y="2415038"/>
            <a:ext cx="3181500" cy="572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572000" y="1691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67700" y="3134425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870000" y="326265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49596" y="1779894"/>
            <a:ext cx="4904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3 components:</a:t>
            </a:r>
            <a:b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</a:b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(Min 30 mins per day)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Maths (differentiated)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</a:t>
            </a: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Comprehension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856004" y="2170900"/>
            <a:ext cx="2487000" cy="1385400"/>
          </a:xfrm>
          <a:prstGeom prst="rect">
            <a:avLst/>
          </a:prstGeom>
          <a:solidFill>
            <a:srgbClr val="FFC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the term, the homework will change to support our upcoming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‘Multicultural Perspectives Public Speaking Competition’.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 flipH="1">
            <a:off x="495350" y="1661925"/>
            <a:ext cx="8065200" cy="30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Monday                                                                     Thursday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Got Game (Term One)  </a:t>
            </a:r>
            <a: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      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Italian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(12:10-3:20 - Senora will also teacher Geography, Science and English)</a:t>
            </a:r>
            <a:r>
              <a:rPr lang="en"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                                                                                     </a:t>
            </a:r>
            <a:endParaRPr sz="17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Tuesday                                                                      Friday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STEAM Session with Year 5 </a:t>
            </a: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PSSA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   School Sport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Wednesday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Scripture: 9:50am-10.20am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(Protestant, Catholic, Greek Orthodox, Ethics, Islamic and Non-Scripture)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Library</a:t>
            </a:r>
            <a:endParaRPr b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 flipH="1">
            <a:off x="495350" y="1461325"/>
            <a:ext cx="80652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Birthdays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 severe allergies, we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5426" y="2906275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2000" y="3101425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