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Barlow Semi Condensed Light"/>
      <p:regular r:id="rId29"/>
      <p:bold r:id="rId30"/>
      <p:italic r:id="rId31"/>
      <p:boldItalic r:id="rId32"/>
    </p:embeddedFont>
    <p:embeddedFont>
      <p:font typeface="Barlow Condensed Medium"/>
      <p:regular r:id="rId33"/>
      <p:bold r:id="rId34"/>
      <p:italic r:id="rId35"/>
      <p:boldItalic r:id="rId36"/>
    </p:embeddedFont>
    <p:embeddedFont>
      <p:font typeface="Baloo 2"/>
      <p:regular r:id="rId37"/>
      <p:bold r:id="rId38"/>
    </p:embeddedFont>
    <p:embeddedFont>
      <p:font typeface="Denk One"/>
      <p:regular r:id="rId39"/>
    </p:embeddedFont>
    <p:embeddedFont>
      <p:font typeface="Barlow Semi Condensed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SemiCondensed-regular.fntdata"/><Relationship Id="rId20" Type="http://schemas.openxmlformats.org/officeDocument/2006/relationships/slide" Target="slides/slide15.xml"/><Relationship Id="rId42" Type="http://schemas.openxmlformats.org/officeDocument/2006/relationships/font" Target="fonts/BarlowSemiCondensed-italic.fntdata"/><Relationship Id="rId41" Type="http://schemas.openxmlformats.org/officeDocument/2006/relationships/font" Target="fonts/BarlowSemiCondensed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BarlowSemiCondensed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BarlowSemiCondensed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BarlowSemiCondensedLight-italic.fntdata"/><Relationship Id="rId30" Type="http://schemas.openxmlformats.org/officeDocument/2006/relationships/font" Target="fonts/BarlowSemiCondensedLight-bold.fntdata"/><Relationship Id="rId11" Type="http://schemas.openxmlformats.org/officeDocument/2006/relationships/slide" Target="slides/slide6.xml"/><Relationship Id="rId33" Type="http://schemas.openxmlformats.org/officeDocument/2006/relationships/font" Target="fonts/BarlowCondensedMedium-regular.fntdata"/><Relationship Id="rId10" Type="http://schemas.openxmlformats.org/officeDocument/2006/relationships/slide" Target="slides/slide5.xml"/><Relationship Id="rId32" Type="http://schemas.openxmlformats.org/officeDocument/2006/relationships/font" Target="fonts/BarlowSemiCondensedLight-boldItalic.fntdata"/><Relationship Id="rId13" Type="http://schemas.openxmlformats.org/officeDocument/2006/relationships/slide" Target="slides/slide8.xml"/><Relationship Id="rId35" Type="http://schemas.openxmlformats.org/officeDocument/2006/relationships/font" Target="fonts/BarlowCondensedMedium-italic.fntdata"/><Relationship Id="rId12" Type="http://schemas.openxmlformats.org/officeDocument/2006/relationships/slide" Target="slides/slide7.xml"/><Relationship Id="rId34" Type="http://schemas.openxmlformats.org/officeDocument/2006/relationships/font" Target="fonts/BarlowCondensedMedium-bold.fntdata"/><Relationship Id="rId15" Type="http://schemas.openxmlformats.org/officeDocument/2006/relationships/slide" Target="slides/slide10.xml"/><Relationship Id="rId37" Type="http://schemas.openxmlformats.org/officeDocument/2006/relationships/font" Target="fonts/Baloo2-regular.fntdata"/><Relationship Id="rId14" Type="http://schemas.openxmlformats.org/officeDocument/2006/relationships/slide" Target="slides/slide9.xml"/><Relationship Id="rId36" Type="http://schemas.openxmlformats.org/officeDocument/2006/relationships/font" Target="fonts/BarlowCondensedMedium-boldItalic.fntdata"/><Relationship Id="rId17" Type="http://schemas.openxmlformats.org/officeDocument/2006/relationships/slide" Target="slides/slide12.xml"/><Relationship Id="rId39" Type="http://schemas.openxmlformats.org/officeDocument/2006/relationships/font" Target="fonts/DenkOne-regular.fntdata"/><Relationship Id="rId16" Type="http://schemas.openxmlformats.org/officeDocument/2006/relationships/slide" Target="slides/slide11.xml"/><Relationship Id="rId38" Type="http://schemas.openxmlformats.org/officeDocument/2006/relationships/font" Target="fonts/Baloo2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3efd3549b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33efd3549b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3efd3549b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33efd3549b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33efd3549b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33efd3549b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33efd3549b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33efd3549b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1283982a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331283982a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3efd3549b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3efd3549b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33efd3549b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33efd3549b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33efd3549b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333efd3549b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1283982a7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31283982a7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33efd3549b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33efd3549b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33efd3549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33efd3549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33efd3549b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33efd3549b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33efd3549b_0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33efd3549b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33efd3549b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33efd3549b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33efd3549b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33efd3549b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31283982a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31283982a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33efd3549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33efd3549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33efd3549b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33efd3549b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33efd3549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33efd3549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33efd3549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33efd3549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31283982a7_0_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331283982a7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3efd3549b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33efd3549b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25.jpg"/><Relationship Id="rId7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15.png"/><Relationship Id="rId7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2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13.png"/><Relationship Id="rId7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1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1" Type="http://schemas.openxmlformats.org/officeDocument/2006/relationships/image" Target="../media/image20.png"/><Relationship Id="rId10" Type="http://schemas.openxmlformats.org/officeDocument/2006/relationships/image" Target="../media/image28.png"/><Relationship Id="rId9" Type="http://schemas.openxmlformats.org/officeDocument/2006/relationships/image" Target="../media/image26.png"/><Relationship Id="rId5" Type="http://schemas.openxmlformats.org/officeDocument/2006/relationships/image" Target="../media/image4.jpg"/><Relationship Id="rId6" Type="http://schemas.openxmlformats.org/officeDocument/2006/relationships/image" Target="../media/image23.png"/><Relationship Id="rId7" Type="http://schemas.openxmlformats.org/officeDocument/2006/relationships/image" Target="../media/image17.png"/><Relationship Id="rId8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3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2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hyperlink" Target="https://oatley-p.schools.nsw.gov.au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Relationship Id="rId6" Type="http://schemas.openxmlformats.org/officeDocument/2006/relationships/image" Target="../media/image33.png"/><Relationship Id="rId7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Welcome to Meet the Teacher 2025</a:t>
            </a:r>
            <a:endParaRPr b="1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-1006425" y="2915100"/>
            <a:ext cx="8520600" cy="124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31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5P</a:t>
            </a:r>
            <a:endParaRPr b="1" sz="31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31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 Jason Prenzel</a:t>
            </a:r>
            <a:endParaRPr b="1" sz="31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en" sz="3180">
                <a:solidFill>
                  <a:srgbClr val="F1C232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(Mr P!!)</a:t>
            </a:r>
            <a:endParaRPr b="1" sz="3180">
              <a:solidFill>
                <a:srgbClr val="F1C232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6900" y="2750675"/>
            <a:ext cx="1943100" cy="18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Food At School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 flipH="1">
            <a:off x="495350" y="1461325"/>
            <a:ext cx="8065200" cy="32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Canteen</a:t>
            </a: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                                                                      Birthdays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school canteen is Monday - Thursday.                               We welcome birthday treats on your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                                                                                                     child’s special day. We ask that all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lunch orders must be ordered via                                           birthday treats are individually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Flexischools.                                                                                       portioned and packed ready to hand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                                                                                                     out, e.g. cupcakes, lolly bags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Please note: due to an increase in </a:t>
            </a: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students</a:t>
            </a: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with severe allergies, we ask that you please be mindful when packing lunches.</a:t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48" name="Google Shape;14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15426" y="2906275"/>
            <a:ext cx="945200" cy="6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42000" y="3101425"/>
            <a:ext cx="861825" cy="86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Wellbeing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87250" y="1336475"/>
            <a:ext cx="3374075" cy="334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Positive Behaviour for Learning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65" name="Google Shape;16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44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9" name="Google Shape;169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97124" y="1483626"/>
            <a:ext cx="2530450" cy="354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57814" y="1773388"/>
            <a:ext cx="2700173" cy="2696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5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Positive Behaviour for Learning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76" name="Google Shape;17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44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5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80" name="Google Shape;180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5400000">
            <a:off x="-128198" y="1922575"/>
            <a:ext cx="3491173" cy="26132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5"/>
          <p:cNvSpPr txBox="1"/>
          <p:nvPr/>
        </p:nvSpPr>
        <p:spPr>
          <a:xfrm flipH="1">
            <a:off x="3624750" y="1690625"/>
            <a:ext cx="5108100" cy="303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NSW public schools are committed to providing safe, supportive and responsive learning environments for everyone. We teach and model the behaviours we value in our students.</a:t>
            </a:r>
            <a:endParaRPr sz="20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Every student begins on ‘READY TO LEARN’. </a:t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Every day is a new day</a:t>
            </a:r>
            <a:r>
              <a:rPr lang="en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</a:t>
            </a:r>
            <a:endParaRPr sz="24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>
            <p:ph type="ctrTitle"/>
          </p:nvPr>
        </p:nvSpPr>
        <p:spPr>
          <a:xfrm>
            <a:off x="1049575" y="10153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Be Somebody Who…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600" y="1482875"/>
            <a:ext cx="2583625" cy="34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66895" y="1465788"/>
            <a:ext cx="5079776" cy="35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 Wellbeing Focus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98" name="Google Shape;19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7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00600" y="1590275"/>
            <a:ext cx="4299775" cy="305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 txBox="1"/>
          <p:nvPr/>
        </p:nvSpPr>
        <p:spPr>
          <a:xfrm flipH="1">
            <a:off x="4803150" y="1590275"/>
            <a:ext cx="3929700" cy="313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Growing Strong Minds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Gratitude Journals/Got Game Resilience Program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Student Voice experiences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Peer Support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Incursions – Zero Bullying, Backflips against Bullying, Life Education</a:t>
            </a:r>
            <a:endParaRPr sz="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8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Learning Dispositions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09" name="Google Shape;20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8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49049" y="1518333"/>
            <a:ext cx="3481525" cy="343614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/>
        </p:nvSpPr>
        <p:spPr>
          <a:xfrm>
            <a:off x="138075" y="1648350"/>
            <a:ext cx="5026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Communication, Creativity, Collaboration </a:t>
            </a:r>
            <a:endParaRPr b="1" i="1" sz="16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&amp; Critical Reflection </a:t>
            </a:r>
            <a:endParaRPr/>
          </a:p>
        </p:txBody>
      </p:sp>
      <p:sp>
        <p:nvSpPr>
          <p:cNvPr id="215" name="Google Shape;215;p28"/>
          <p:cNvSpPr txBox="1"/>
          <p:nvPr/>
        </p:nvSpPr>
        <p:spPr>
          <a:xfrm>
            <a:off x="204500" y="2432375"/>
            <a:ext cx="48102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Learning Disposition Wheel is a tool used to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talk about learning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drive a deeper understanding of the 4Cs</a:t>
            </a:r>
            <a:endParaRPr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arlow Medium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Development of these dispositions is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fundamental 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for students to develop an awareness of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the way they learn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and establish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attitudes to learning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. </a:t>
            </a:r>
            <a:endParaRPr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256199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ic Sans MS"/>
              <a:buChar char="●"/>
            </a:pP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This facilitates a common language about learning which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empowers students</a:t>
            </a:r>
            <a:r>
              <a:rPr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to </a:t>
            </a:r>
            <a:r>
              <a:rPr b="1" lang="en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critically reflect. </a:t>
            </a:r>
            <a:endParaRPr b="1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9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Curriculum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25" name="Google Shape;225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6600" y="1715998"/>
            <a:ext cx="1037575" cy="1037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09288" y="1766400"/>
            <a:ext cx="1037576" cy="1037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9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28" name="Google Shape;228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71994" y="1766407"/>
            <a:ext cx="1037575" cy="103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94844" y="1715988"/>
            <a:ext cx="1123300" cy="113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423577" y="3239319"/>
            <a:ext cx="1123286" cy="112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92731" y="3239319"/>
            <a:ext cx="1018625" cy="101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0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Technology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37" name="Google Shape;23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0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1" name="Google Shape;241;p30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2" name="Google Shape;242;p30"/>
          <p:cNvSpPr txBox="1"/>
          <p:nvPr/>
        </p:nvSpPr>
        <p:spPr>
          <a:xfrm>
            <a:off x="352800" y="1439875"/>
            <a:ext cx="8438400" cy="30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Stage </a:t>
            </a:r>
            <a:r>
              <a:rPr lang="en" sz="1800">
                <a:latin typeface="Barlow Semi Condensed"/>
                <a:ea typeface="Barlow Semi Condensed"/>
                <a:cs typeface="Barlow Semi Condensed"/>
                <a:sym typeface="Barlow Semi Condensed"/>
              </a:rPr>
              <a:t>3</a:t>
            </a: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classes </a:t>
            </a:r>
            <a:r>
              <a:rPr lang="en" sz="1800">
                <a:latin typeface="Barlow Semi Condensed"/>
                <a:ea typeface="Barlow Semi Condensed"/>
                <a:cs typeface="Barlow Semi Condensed"/>
                <a:sym typeface="Barlow Semi Condensed"/>
              </a:rPr>
              <a:t>have access to their own school</a:t>
            </a: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iPad.</a:t>
            </a:r>
            <a:endParaRPr b="0" i="0" sz="18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All parents/carers need to sign the </a:t>
            </a:r>
            <a:r>
              <a:rPr b="1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online ICT Agreement</a:t>
            </a: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before the student’s class is allowed to commence using technology in their classroom.</a:t>
            </a:r>
            <a:endParaRPr b="0" i="0" sz="18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This agreement includes the use of mobile phones and smart watches worn by students to school.</a:t>
            </a:r>
            <a:endParaRPr b="0" i="0" sz="18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Inappropriate or irresponsible use of devices will result in the student losing access to the device for that lesson.</a:t>
            </a:r>
            <a:endParaRPr b="0" i="0" sz="18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Barlow Semi Condensed"/>
              <a:buChar char="●"/>
            </a:pPr>
            <a:r>
              <a:rPr b="0" i="0" lang="en" sz="18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Students need to show the utmost respect and care for the technology at all times. It is a privilege to use any of the school-managed devices.</a:t>
            </a:r>
            <a:endParaRPr b="0" i="0" sz="13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1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Community Partnerships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1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2" name="Google Shape;252;p31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53" name="Google Shape;25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650" y="1537050"/>
            <a:ext cx="7318762" cy="329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64" name="Google Shape;64;p14"/>
          <p:cNvSpPr txBox="1"/>
          <p:nvPr>
            <p:ph idx="1" type="subTitle"/>
          </p:nvPr>
        </p:nvSpPr>
        <p:spPr>
          <a:xfrm>
            <a:off x="-1042250" y="33642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t/>
            </a:r>
            <a:endParaRPr b="1" sz="3180">
              <a:solidFill>
                <a:srgbClr val="F1C232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9397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0950" y="490925"/>
            <a:ext cx="6250525" cy="439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Payment Excursions/Incursions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59" name="Google Shape;25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1125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2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64" name="Google Shape;264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575" y="1590275"/>
            <a:ext cx="7370326" cy="29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3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Communication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70" name="Google Shape;27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3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4" name="Google Shape;274;p33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75" name="Google Shape;275;p33"/>
          <p:cNvSpPr txBox="1"/>
          <p:nvPr/>
        </p:nvSpPr>
        <p:spPr>
          <a:xfrm>
            <a:off x="565900" y="1439825"/>
            <a:ext cx="83028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Website:  </a:t>
            </a:r>
            <a:r>
              <a:rPr b="0" i="0" lang="en" sz="2000" u="sng" cap="none" strike="noStrike">
                <a:solidFill>
                  <a:srgbClr val="0097A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https://oatley-p.schools.nsw.gov.au/</a:t>
            </a:r>
            <a:endParaRPr b="0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arlow Semi Condensed Light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 school’s website has an up-to-date calendar of future events.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Email address: </a:t>
            </a: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oatley-p.school@det.nsw.edu.au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arlow Semi Condensed Light"/>
              <a:buChar char="●"/>
            </a:pPr>
            <a:r>
              <a:rPr b="0" i="0" lang="en" sz="16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use this email address to contact the school at any time for matters that are not time-critical. This is also an effective mechanism for sending a message to your child’s teacher. These messages will be forwarded by the school administration staff.</a:t>
            </a:r>
            <a:endParaRPr b="0" i="0" sz="16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School Phone Number: </a:t>
            </a: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9580 5519</a:t>
            </a:r>
            <a:endParaRPr b="0" i="0" sz="2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Barlow Semi Condensed Light"/>
              <a:buChar char="●"/>
            </a:pPr>
            <a:r>
              <a:rPr b="0" i="0" lang="en" sz="20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Please use this number to contact the school for any time-critical questions or to pass on time-critical information.</a:t>
            </a:r>
            <a:endParaRPr b="0" i="0" sz="1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4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Interviews</a:t>
            </a: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4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5" name="Google Shape;285;p34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86" name="Google Shape;286;p34"/>
          <p:cNvSpPr txBox="1"/>
          <p:nvPr/>
        </p:nvSpPr>
        <p:spPr>
          <a:xfrm>
            <a:off x="632425" y="1634175"/>
            <a:ext cx="78369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Parent teacher interviews will commence early next term. This will give us the opportunity to discuss your child’s progress at school.</a:t>
            </a:r>
            <a:endParaRPr>
              <a:solidFill>
                <a:schemeClr val="dk1"/>
              </a:solidFill>
            </a:endParaRPr>
          </a:p>
          <a:p>
            <a:pPr indent="-285750" lvl="0" marL="2857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If you have any other concerns throughout the year, please feel free to approach me or email the office to make an appointment.</a:t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-1587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-158750" lvl="0" marL="28575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I am here to help!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☺</a:t>
            </a:r>
            <a:endParaRPr sz="2000">
              <a:solidFill>
                <a:schemeClr val="dk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/>
          <p:nvPr>
            <p:ph type="ctrTitle"/>
          </p:nvPr>
        </p:nvSpPr>
        <p:spPr>
          <a:xfrm>
            <a:off x="1049575" y="993875"/>
            <a:ext cx="6697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Thank You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292" name="Google Shape;29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5"/>
          <p:cNvSpPr txBox="1"/>
          <p:nvPr/>
        </p:nvSpPr>
        <p:spPr>
          <a:xfrm>
            <a:off x="3712675" y="20566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6" name="Google Shape;296;p35"/>
          <p:cNvSpPr txBox="1"/>
          <p:nvPr/>
        </p:nvSpPr>
        <p:spPr>
          <a:xfrm>
            <a:off x="3865075" y="220900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97" name="Google Shape;297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06125" y="1420325"/>
            <a:ext cx="4922299" cy="3691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5"/>
          <p:cNvPicPr preferRelativeResize="0"/>
          <p:nvPr/>
        </p:nvPicPr>
        <p:blipFill rotWithShape="1">
          <a:blip r:embed="rId7">
            <a:alphaModFix/>
          </a:blip>
          <a:srcRect b="0" l="15448" r="14074" t="32491"/>
          <a:stretch/>
        </p:blipFill>
        <p:spPr>
          <a:xfrm>
            <a:off x="188775" y="2666200"/>
            <a:ext cx="2894201" cy="144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000" y="70425"/>
            <a:ext cx="6696776" cy="5022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ctrTitle"/>
          </p:nvPr>
        </p:nvSpPr>
        <p:spPr>
          <a:xfrm>
            <a:off x="1776600" y="1036850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About your Child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6800" y="354863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/>
          <p:nvPr/>
        </p:nvSpPr>
        <p:spPr>
          <a:xfrm>
            <a:off x="379675" y="1633250"/>
            <a:ext cx="2414100" cy="271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/>
          <p:nvPr/>
        </p:nvSpPr>
        <p:spPr>
          <a:xfrm>
            <a:off x="3089525" y="1673900"/>
            <a:ext cx="2414100" cy="2712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5849475" y="1673900"/>
            <a:ext cx="2414100" cy="271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452800" y="1740000"/>
            <a:ext cx="22908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4Cs activity!</a:t>
            </a:r>
            <a:endParaRPr b="1" i="0" sz="14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Collect 2 different colour Post-it notes 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something you want us to know about your child and a goal for them this year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Barlow Semi Condensed"/>
              <a:buAutoNum type="arabicPeriod"/>
            </a:pPr>
            <a:r>
              <a:rPr b="0" i="0" lang="en" sz="1400" u="none" cap="none" strike="noStrike">
                <a:solidFill>
                  <a:srgbClr val="000000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Place your post-it notes </a:t>
            </a:r>
            <a:r>
              <a:rPr lang="en"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in the Uniform Shop bucket!!</a:t>
            </a:r>
            <a:endParaRPr b="0" i="0" sz="1400" u="none" cap="none" strike="noStrike">
              <a:solidFill>
                <a:srgbClr val="000000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86" name="Google Shape;86;p16"/>
          <p:cNvSpPr txBox="1"/>
          <p:nvPr/>
        </p:nvSpPr>
        <p:spPr>
          <a:xfrm flipH="1">
            <a:off x="3347525" y="1769425"/>
            <a:ext cx="1948200" cy="449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Blue Post-it Note</a:t>
            </a:r>
            <a:endParaRPr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87" name="Google Shape;87;p16"/>
          <p:cNvSpPr txBox="1"/>
          <p:nvPr/>
        </p:nvSpPr>
        <p:spPr>
          <a:xfrm flipH="1">
            <a:off x="3450425" y="2583950"/>
            <a:ext cx="1742400" cy="13323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something </a:t>
            </a:r>
            <a:r>
              <a:rPr b="1" lang="en" sz="16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you want us to know</a:t>
            </a:r>
            <a:r>
              <a:rPr lang="en" sz="16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about your child</a:t>
            </a:r>
            <a:endParaRPr sz="16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  <p:sp>
        <p:nvSpPr>
          <p:cNvPr id="88" name="Google Shape;88;p16"/>
          <p:cNvSpPr txBox="1"/>
          <p:nvPr/>
        </p:nvSpPr>
        <p:spPr>
          <a:xfrm flipH="1">
            <a:off x="5987625" y="1769425"/>
            <a:ext cx="2137800" cy="449100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Yellow Post-it Note</a:t>
            </a:r>
            <a:endParaRPr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89" name="Google Shape;89;p16"/>
          <p:cNvSpPr txBox="1"/>
          <p:nvPr/>
        </p:nvSpPr>
        <p:spPr>
          <a:xfrm flipH="1">
            <a:off x="6185325" y="2603447"/>
            <a:ext cx="1742400" cy="1293300"/>
          </a:xfrm>
          <a:prstGeom prst="rect">
            <a:avLst/>
          </a:prstGeom>
          <a:solidFill>
            <a:srgbClr val="FFCC8B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Write a </a:t>
            </a:r>
            <a:r>
              <a:rPr b="1" lang="en" sz="19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goal</a:t>
            </a:r>
            <a:r>
              <a:rPr lang="en" sz="19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for your child this year</a:t>
            </a:r>
            <a:endParaRPr sz="19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ctrTitle"/>
          </p:nvPr>
        </p:nvSpPr>
        <p:spPr>
          <a:xfrm>
            <a:off x="1733650" y="10655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A Little About Me!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9675"/>
            <a:ext cx="9144000" cy="162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7"/>
          <p:cNvSpPr txBox="1"/>
          <p:nvPr/>
        </p:nvSpPr>
        <p:spPr>
          <a:xfrm>
            <a:off x="566925" y="1583638"/>
            <a:ext cx="7943700" cy="24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3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Passion for teaching and lifelong learning</a:t>
            </a:r>
            <a:endParaRPr sz="13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lang="en" sz="13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Bachelor of Arts Degree with Honours in Education</a:t>
            </a:r>
            <a:endParaRPr sz="13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Worked in many other industries before teaching</a:t>
            </a:r>
            <a:endParaRPr sz="13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This is my 11th year at Oatley Public School</a:t>
            </a:r>
            <a:endParaRPr sz="13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●"/>
            </a:pPr>
            <a:r>
              <a:rPr lang="en" sz="13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Teaching 5P Full Time</a:t>
            </a:r>
            <a:endParaRPr sz="13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 Semi Condensed Light"/>
              <a:buChar char="●"/>
            </a:pPr>
            <a:r>
              <a:rPr lang="en" sz="13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Sports Coordinator at OPS!! </a:t>
            </a:r>
            <a:endParaRPr sz="13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 Semi Condensed Light"/>
              <a:buChar char="●"/>
            </a:pPr>
            <a:r>
              <a:rPr lang="en" sz="13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Live </a:t>
            </a:r>
            <a:r>
              <a:rPr lang="en" sz="13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with</a:t>
            </a:r>
            <a:r>
              <a:rPr lang="en" sz="13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my family at Cronulla with a (nearly 13 year old boy)</a:t>
            </a:r>
            <a:endParaRPr sz="13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Barlow Semi Condensed Light"/>
              <a:buChar char="●"/>
            </a:pPr>
            <a:r>
              <a:rPr lang="en" sz="13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Lots of hobbies and loves including surfing, beach and keeping fit</a:t>
            </a:r>
            <a:endParaRPr sz="13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ctrTitle"/>
          </p:nvPr>
        </p:nvSpPr>
        <p:spPr>
          <a:xfrm>
            <a:off x="193425" y="938450"/>
            <a:ext cx="8639400" cy="5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Meet the Team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65300" y="36918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8"/>
          <p:cNvSpPr txBox="1"/>
          <p:nvPr/>
        </p:nvSpPr>
        <p:spPr>
          <a:xfrm>
            <a:off x="315200" y="1490050"/>
            <a:ext cx="8746800" cy="29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There are 5 Stage 3 classes this year: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5P (Mr Prenzel)                      6G</a:t>
            </a: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(</a:t>
            </a:r>
            <a:r>
              <a:rPr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Joanne Gadaleta &amp; Mrs Lauren Wilson</a:t>
            </a:r>
            <a:r>
              <a:rPr lang="en" sz="22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)</a:t>
            </a:r>
            <a:r>
              <a:rPr lang="en" sz="22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 </a:t>
            </a:r>
            <a:r>
              <a:rPr lang="en" sz="1200">
                <a:solidFill>
                  <a:schemeClr val="dk1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   </a:t>
            </a:r>
            <a:endParaRPr sz="1200">
              <a:solidFill>
                <a:schemeClr val="dk1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5L  (MR Lao)			          6M (Miss Melissa </a:t>
            </a: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Gorman)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4/5R  (Mrs Rozmeta)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Our Assistant Principal is:        </a:t>
            </a: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Mrs</a:t>
            </a:r>
            <a:r>
              <a:rPr lang="en" sz="2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</a:t>
            </a:r>
            <a:r>
              <a:rPr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Joanne Gadaleta</a:t>
            </a:r>
            <a:endParaRPr sz="22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ctrTitle"/>
          </p:nvPr>
        </p:nvSpPr>
        <p:spPr>
          <a:xfrm>
            <a:off x="348275" y="1061725"/>
            <a:ext cx="8639400" cy="58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Who Supports Us?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2500" y="41938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9"/>
          <p:cNvSpPr txBox="1"/>
          <p:nvPr/>
        </p:nvSpPr>
        <p:spPr>
          <a:xfrm flipH="1">
            <a:off x="376956" y="2415038"/>
            <a:ext cx="3181500" cy="572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Library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Haman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4572000" y="1691425"/>
            <a:ext cx="3000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Community Languages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(Italian)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Signora Johnstone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467700" y="3134425"/>
            <a:ext cx="30000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Curriculum Support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Gavanas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White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  <p:sp>
        <p:nvSpPr>
          <p:cNvPr id="119" name="Google Shape;119;p19"/>
          <p:cNvSpPr txBox="1"/>
          <p:nvPr/>
        </p:nvSpPr>
        <p:spPr>
          <a:xfrm>
            <a:off x="4870000" y="3262650"/>
            <a:ext cx="3000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Wellbeing</a:t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Mrs Edwards</a:t>
            </a:r>
            <a:endParaRPr b="1" sz="2200">
              <a:solidFill>
                <a:schemeClr val="dk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0"/>
          <p:cNvSpPr txBox="1"/>
          <p:nvPr>
            <p:ph type="ctrTitle"/>
          </p:nvPr>
        </p:nvSpPr>
        <p:spPr>
          <a:xfrm>
            <a:off x="1733650" y="1065525"/>
            <a:ext cx="5365800" cy="59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Homework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0"/>
          <p:cNvSpPr txBox="1"/>
          <p:nvPr/>
        </p:nvSpPr>
        <p:spPr>
          <a:xfrm>
            <a:off x="249596" y="1779894"/>
            <a:ext cx="4904400" cy="23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Term 1 homework consists of 3 components:</a:t>
            </a:r>
            <a:br>
              <a:rPr b="0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</a:br>
            <a:endParaRPr b="0" i="0" sz="12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1. </a:t>
            </a:r>
            <a:r>
              <a:rPr b="0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Reading (Min </a:t>
            </a:r>
            <a:r>
              <a:rPr lang="en" sz="21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15</a:t>
            </a:r>
            <a:r>
              <a:rPr b="0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</a:t>
            </a:r>
            <a:r>
              <a:rPr lang="en" sz="21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</a:t>
            </a:r>
            <a:r>
              <a:rPr b="0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ins per day)</a:t>
            </a:r>
            <a:endParaRPr b="0" i="0" sz="12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2. </a:t>
            </a:r>
            <a:r>
              <a:rPr b="0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Maths (differentiated)</a:t>
            </a:r>
            <a:endParaRPr b="0" i="0" sz="12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3. </a:t>
            </a:r>
            <a:r>
              <a:rPr lang="en" sz="21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Reading Comprehension</a:t>
            </a:r>
            <a:endParaRPr b="0" i="0" sz="21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Due on Thursday, redistributed Friday</a:t>
            </a:r>
            <a:endParaRPr b="1" i="0" sz="2100" u="none" cap="none" strike="noStrike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29" name="Google Shape;129;p20"/>
          <p:cNvSpPr txBox="1"/>
          <p:nvPr/>
        </p:nvSpPr>
        <p:spPr>
          <a:xfrm>
            <a:off x="5856004" y="2170900"/>
            <a:ext cx="2487000" cy="1385400"/>
          </a:xfrm>
          <a:prstGeom prst="rect">
            <a:avLst/>
          </a:prstGeom>
          <a:solidFill>
            <a:srgbClr val="FFCC8B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Later in the term, the homework will change to support our upcoming </a:t>
            </a:r>
            <a:r>
              <a:rPr b="0" i="1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‘Multicultural Perspectives Public Speaking Competition’.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ctrTitle"/>
          </p:nvPr>
        </p:nvSpPr>
        <p:spPr>
          <a:xfrm>
            <a:off x="1733650" y="864925"/>
            <a:ext cx="5365800" cy="59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480"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Days to Remember</a:t>
            </a:r>
            <a:endParaRPr b="1" sz="3480">
              <a:solidFill>
                <a:schemeClr val="accen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"/>
            <a:ext cx="9144000" cy="1591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281675"/>
            <a:ext cx="9144000" cy="86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3825" y="340538"/>
            <a:ext cx="1058175" cy="99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1"/>
          <p:cNvSpPr txBox="1"/>
          <p:nvPr/>
        </p:nvSpPr>
        <p:spPr>
          <a:xfrm flipH="1">
            <a:off x="495350" y="1661925"/>
            <a:ext cx="8065200" cy="305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Monday                                                                     Thursday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Got Game (Term One)  </a:t>
            </a:r>
            <a:r>
              <a:rPr lang="en" sz="12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                                                                                                      </a:t>
            </a:r>
            <a:r>
              <a:rPr lang="en" sz="1700">
                <a:solidFill>
                  <a:srgbClr val="434343"/>
                </a:solidFill>
                <a:latin typeface="Barlow Semi Condensed Light"/>
                <a:ea typeface="Barlow Semi Condensed Light"/>
                <a:cs typeface="Barlow Semi Condensed Light"/>
                <a:sym typeface="Barlow Semi Condensed Light"/>
              </a:rPr>
              <a:t>Italian</a:t>
            </a: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</a:t>
            </a:r>
            <a:endParaRPr sz="1700">
              <a:solidFill>
                <a:srgbClr val="434343"/>
              </a:solidFill>
              <a:latin typeface="Barlow Semi Condensed Light"/>
              <a:ea typeface="Barlow Semi Condensed Light"/>
              <a:cs typeface="Barlow Semi Condensed Light"/>
              <a:sym typeface="Barlow Semi Condense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Tuesday                                                                      Friday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Library                                                                                                    PSSA 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                                                                                                                 School Sport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1C232"/>
                </a:solidFill>
                <a:latin typeface="Denk One"/>
                <a:ea typeface="Denk One"/>
                <a:cs typeface="Denk One"/>
                <a:sym typeface="Denk One"/>
              </a:rPr>
              <a:t>Wednesday</a:t>
            </a:r>
            <a:endParaRPr sz="1900">
              <a:solidFill>
                <a:srgbClr val="F1C232"/>
              </a:solidFill>
              <a:latin typeface="Denk One"/>
              <a:ea typeface="Denk One"/>
              <a:cs typeface="Denk One"/>
              <a:sym typeface="Denk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Scripture: 9:50am-10.20am</a:t>
            </a:r>
            <a:endParaRPr sz="1700"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(Protestant, Catholic, Greek Orthodox, Ethics, Islamic and Non-Scripture)</a:t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Fitness</a:t>
            </a:r>
            <a:endParaRPr>
              <a:solidFill>
                <a:srgbClr val="434343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