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Barlow Semi Condensed Light"/>
      <p:regular r:id="rId30"/>
      <p:bold r:id="rId31"/>
      <p:italic r:id="rId32"/>
      <p:boldItalic r:id="rId33"/>
    </p:embeddedFont>
    <p:embeddedFont>
      <p:font typeface="Barlow Condensed Medium"/>
      <p:regular r:id="rId34"/>
      <p:bold r:id="rId35"/>
      <p:italic r:id="rId36"/>
      <p:boldItalic r:id="rId37"/>
    </p:embeddedFont>
    <p:embeddedFont>
      <p:font typeface="Baloo 2"/>
      <p:regular r:id="rId38"/>
      <p:bold r:id="rId39"/>
    </p:embeddedFont>
    <p:embeddedFont>
      <p:font typeface="Denk One"/>
      <p:regular r:id="rId40"/>
    </p:embeddedFont>
    <p:embeddedFont>
      <p:font typeface="Barlow Semi Condense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enkOne-regular.fntdata"/><Relationship Id="rId20" Type="http://schemas.openxmlformats.org/officeDocument/2006/relationships/slide" Target="slides/slide15.xml"/><Relationship Id="rId42" Type="http://schemas.openxmlformats.org/officeDocument/2006/relationships/font" Target="fonts/BarlowSemiCondensed-bold.fntdata"/><Relationship Id="rId41" Type="http://schemas.openxmlformats.org/officeDocument/2006/relationships/font" Target="fonts/BarlowSemiCondensed-regular.fntdata"/><Relationship Id="rId22" Type="http://schemas.openxmlformats.org/officeDocument/2006/relationships/slide" Target="slides/slide17.xml"/><Relationship Id="rId44" Type="http://schemas.openxmlformats.org/officeDocument/2006/relationships/font" Target="fonts/BarlowSemiCondensed-boldItalic.fntdata"/><Relationship Id="rId21" Type="http://schemas.openxmlformats.org/officeDocument/2006/relationships/slide" Target="slides/slide16.xml"/><Relationship Id="rId43" Type="http://schemas.openxmlformats.org/officeDocument/2006/relationships/font" Target="fonts/BarlowSemiCondensed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SemiCondensedLight-bold.fntdata"/><Relationship Id="rId30" Type="http://schemas.openxmlformats.org/officeDocument/2006/relationships/font" Target="fonts/BarlowSemiCondensedLight-regular.fntdata"/><Relationship Id="rId11" Type="http://schemas.openxmlformats.org/officeDocument/2006/relationships/slide" Target="slides/slide6.xml"/><Relationship Id="rId33" Type="http://schemas.openxmlformats.org/officeDocument/2006/relationships/font" Target="fonts/BarlowSemiCondensed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SemiCondensedLight-italic.fntdata"/><Relationship Id="rId13" Type="http://schemas.openxmlformats.org/officeDocument/2006/relationships/slide" Target="slides/slide8.xml"/><Relationship Id="rId35" Type="http://schemas.openxmlformats.org/officeDocument/2006/relationships/font" Target="fonts/BarlowCondensedMedium-bold.fntdata"/><Relationship Id="rId12" Type="http://schemas.openxmlformats.org/officeDocument/2006/relationships/slide" Target="slides/slide7.xml"/><Relationship Id="rId34" Type="http://schemas.openxmlformats.org/officeDocument/2006/relationships/font" Target="fonts/BarlowCondensedMedium-regular.fntdata"/><Relationship Id="rId15" Type="http://schemas.openxmlformats.org/officeDocument/2006/relationships/slide" Target="slides/slide10.xml"/><Relationship Id="rId37" Type="http://schemas.openxmlformats.org/officeDocument/2006/relationships/font" Target="fonts/BarlowCondensed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BarlowCondensedMedium-italic.fntdata"/><Relationship Id="rId17" Type="http://schemas.openxmlformats.org/officeDocument/2006/relationships/slide" Target="slides/slide12.xml"/><Relationship Id="rId39" Type="http://schemas.openxmlformats.org/officeDocument/2006/relationships/font" Target="fonts/Baloo2-bold.fntdata"/><Relationship Id="rId16" Type="http://schemas.openxmlformats.org/officeDocument/2006/relationships/slide" Target="slides/slide11.xml"/><Relationship Id="rId38" Type="http://schemas.openxmlformats.org/officeDocument/2006/relationships/font" Target="fonts/Baloo2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3efd3549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3efd3549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3efd3549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3efd3549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3efd3549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3efd3549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3efd3549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3efd3549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550d81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550d81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3efd3549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3efd3549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3efd3549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3efd3549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3efd3549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3efd3549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550d815b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550d815b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3efd3549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33efd3549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3efd354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3efd354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3efd3549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3efd3549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3efd3549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33efd3549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3efd3549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33efd3549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3efd3549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33efd3549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efd3549b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efd3549b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3efd354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3efd354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0f64506c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30f64506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0f64506c3_0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30f64506c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0f64506c3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30f64506c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3efd3549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3efd3549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0f64506c3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30f64506c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3efd3549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3efd3549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1.jpg"/><Relationship Id="rId7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0.png"/><Relationship Id="rId7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0.png"/><Relationship Id="rId7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9" Type="http://schemas.openxmlformats.org/officeDocument/2006/relationships/image" Target="../media/image14.png"/><Relationship Id="rId5" Type="http://schemas.openxmlformats.org/officeDocument/2006/relationships/image" Target="../media/image1.jpg"/><Relationship Id="rId6" Type="http://schemas.openxmlformats.org/officeDocument/2006/relationships/image" Target="../media/image22.png"/><Relationship Id="rId7" Type="http://schemas.openxmlformats.org/officeDocument/2006/relationships/image" Target="../media/image29.png"/><Relationship Id="rId8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30.png"/><Relationship Id="rId7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hyperlink" Target="https://oatley-p.schools.nsw.gov.au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31.png"/><Relationship Id="rId7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3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Welcome to Meet the Teacher 2025</a:t>
            </a:r>
            <a:endParaRPr b="1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1006425" y="2915100"/>
            <a:ext cx="85206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6G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Joanne Gadaleta &amp; </a:t>
            </a:r>
            <a:b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Lauren Wilson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900" y="2750675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Food At School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 flipH="1">
            <a:off x="495350" y="1461325"/>
            <a:ext cx="80652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Canteen</a:t>
            </a: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                                      Birthdays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school canteen is Monday - Thursday.                               We welcome birthday treats on your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child’s special day. We ask that all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lunch orders must be ordered via                                           birthday treats are individually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Flexischools.                                                                                       portioned and packed ready to hand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out, e.g. cupcakes, lolly bags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due to an increase in 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with severe allergies, we also ask that you please be mindful when packing lunches.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5426" y="2906275"/>
            <a:ext cx="945200" cy="6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2000" y="3101425"/>
            <a:ext cx="861825" cy="8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Wellbeing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7250" y="1336475"/>
            <a:ext cx="3374075" cy="33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7124" y="1483626"/>
            <a:ext cx="2530450" cy="35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7814" y="1773388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128198" y="1922575"/>
            <a:ext cx="3491173" cy="26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 flipH="1">
            <a:off x="3624750" y="1690625"/>
            <a:ext cx="51081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NSW public schools are committed to providing safe, supportive and responsive learning environments for everyone. We teach and model the behaviours we value in our students.</a:t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student begins on ‘READY TO LEARN’. </a:t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day is a new day</a:t>
            </a: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sz="24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 Somebody Who…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600" y="1482875"/>
            <a:ext cx="2583625" cy="34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6895" y="1465788"/>
            <a:ext cx="5079776" cy="35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Wellbeing Focus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600" y="1590275"/>
            <a:ext cx="4299775" cy="30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/>
          <p:nvPr/>
        </p:nvSpPr>
        <p:spPr>
          <a:xfrm flipH="1">
            <a:off x="4803150" y="1590275"/>
            <a:ext cx="39297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Growing Strong Minds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Gratitude Journals/Got Game Resilience Program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Voice experiences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Peer Support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Incursions – Zero Bullying, Backflips against Bullying, Life Education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Learning Dispositions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9049" y="1518333"/>
            <a:ext cx="3481525" cy="34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138075" y="1648350"/>
            <a:ext cx="50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/>
          </a:p>
        </p:txBody>
      </p:sp>
      <p:sp>
        <p:nvSpPr>
          <p:cNvPr id="222" name="Google Shape;222;p28"/>
          <p:cNvSpPr txBox="1"/>
          <p:nvPr/>
        </p:nvSpPr>
        <p:spPr>
          <a:xfrm>
            <a:off x="204500" y="2432375"/>
            <a:ext cx="48102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Learning Disposition Wheel is a tool used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talk about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drive a deeper understanding of the 4Cs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Development of these dispositions is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fundamental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students to develop an awareness of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way they learn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establish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attitudes to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facilitates a common language about learning which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empowers students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critically reflect. 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ctrTitle"/>
          </p:nvPr>
        </p:nvSpPr>
        <p:spPr>
          <a:xfrm>
            <a:off x="1086975" y="231300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Camp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25" y="-396224"/>
            <a:ext cx="9144000" cy="12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471000" y="1622300"/>
            <a:ext cx="40596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3400" y="1667913"/>
            <a:ext cx="2550839" cy="23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 txBox="1"/>
          <p:nvPr/>
        </p:nvSpPr>
        <p:spPr>
          <a:xfrm>
            <a:off x="471000" y="3915375"/>
            <a:ext cx="5397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Monday 19th May - Wednesday 21st May 2025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52" name="Google Shape;25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100" y="964899"/>
            <a:ext cx="5210917" cy="27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Technology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352800" y="1439875"/>
            <a:ext cx="84384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</a:t>
            </a: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3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classes </a:t>
            </a: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have </a:t>
            </a: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access</a:t>
            </a: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their own school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iPad.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It is a privilege to use any of the school-managed devices.</a:t>
            </a:r>
            <a:endParaRPr b="0" i="0" sz="13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-1042250" y="3364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180">
              <a:solidFill>
                <a:srgbClr val="F1C23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397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0950" y="490925"/>
            <a:ext cx="6250525" cy="4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Community Partnerships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650" y="1537050"/>
            <a:ext cx="7318762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 Excursions/Incursions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25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575" y="1590275"/>
            <a:ext cx="7370326" cy="2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91" name="Google Shape;2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8075"/>
            <a:ext cx="9144000" cy="11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588925" y="1336475"/>
            <a:ext cx="83028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b="0" i="0" lang="en" sz="2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https://oatley-p.schools.nsw.gov.au/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arlow Semi Condensed Ligh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b="0" i="0" sz="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Interviews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02" name="Google Shape;3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632425" y="1634175"/>
            <a:ext cx="7836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Parent teacher interviews will commence early next term. This will give us the opportunity to discuss your child’s progress at school.</a:t>
            </a:r>
            <a:b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</a:b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If you have any other concerns throughout the year, please feel free to approach us or email the office to make an appointment.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 are here to help!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☺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type="ctrTitle"/>
          </p:nvPr>
        </p:nvSpPr>
        <p:spPr>
          <a:xfrm>
            <a:off x="1049575" y="775550"/>
            <a:ext cx="6697800" cy="56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Thank You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13" name="Google Shape;3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2072"/>
            <a:ext cx="9144000" cy="11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 rotWithShape="1">
          <a:blip r:embed="rId6">
            <a:alphaModFix/>
          </a:blip>
          <a:srcRect b="4543" l="0" r="0" t="0"/>
          <a:stretch/>
        </p:blipFill>
        <p:spPr>
          <a:xfrm>
            <a:off x="6507059" y="2627750"/>
            <a:ext cx="1876425" cy="178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0200" y="1255953"/>
            <a:ext cx="4475601" cy="295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1776600" y="1036850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your Child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6800" y="354863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379675" y="163325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3089525" y="1673900"/>
            <a:ext cx="2414100" cy="271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849550" y="167390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452800" y="1740000"/>
            <a:ext cx="2290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4Cs activity!</a:t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Collect 2 different colour Post-it notes 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you want us to know about your child and a goal for them this year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Place your post-it notes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 the 2 boxes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0" name="Google Shape;80;p15"/>
          <p:cNvSpPr txBox="1"/>
          <p:nvPr/>
        </p:nvSpPr>
        <p:spPr>
          <a:xfrm flipH="1">
            <a:off x="3347525" y="1769425"/>
            <a:ext cx="19482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Denk One"/>
                <a:ea typeface="Denk One"/>
                <a:cs typeface="Denk One"/>
                <a:sym typeface="Denk One"/>
              </a:rPr>
              <a:t>Blue Post-it Note</a:t>
            </a:r>
            <a:endParaRPr>
              <a:solidFill>
                <a:srgbClr val="1155CC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1" name="Google Shape;81;p15"/>
          <p:cNvSpPr txBox="1"/>
          <p:nvPr/>
        </p:nvSpPr>
        <p:spPr>
          <a:xfrm flipH="1">
            <a:off x="3450425" y="2651150"/>
            <a:ext cx="1742400" cy="1428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en" sz="18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</a:t>
            </a:r>
            <a:r>
              <a:rPr b="1" lang="en" sz="18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want us to know</a:t>
            </a:r>
            <a:r>
              <a:rPr lang="en" sz="18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about your child</a:t>
            </a:r>
            <a:endParaRPr sz="18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2" name="Google Shape;82;p15"/>
          <p:cNvSpPr txBox="1"/>
          <p:nvPr/>
        </p:nvSpPr>
        <p:spPr>
          <a:xfrm flipH="1">
            <a:off x="5987625" y="1769425"/>
            <a:ext cx="21378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Denk One"/>
                <a:ea typeface="Denk One"/>
                <a:cs typeface="Denk One"/>
                <a:sym typeface="Denk One"/>
              </a:rPr>
              <a:t>Green </a:t>
            </a:r>
            <a:r>
              <a:rPr lang="en">
                <a:solidFill>
                  <a:srgbClr val="6AA84F"/>
                </a:solidFill>
                <a:latin typeface="Denk One"/>
                <a:ea typeface="Denk One"/>
                <a:cs typeface="Denk One"/>
                <a:sym typeface="Denk One"/>
              </a:rPr>
              <a:t>Post-it Note</a:t>
            </a:r>
            <a:endParaRPr>
              <a:solidFill>
                <a:srgbClr val="6AA84F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3" name="Google Shape;83;p15"/>
          <p:cNvSpPr txBox="1"/>
          <p:nvPr/>
        </p:nvSpPr>
        <p:spPr>
          <a:xfrm flipH="1">
            <a:off x="6185325" y="2651147"/>
            <a:ext cx="1742400" cy="1293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a </a:t>
            </a:r>
            <a:r>
              <a:rPr b="1" lang="en" sz="19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goal</a:t>
            </a:r>
            <a:r>
              <a:rPr lang="en" sz="19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for your child this year</a:t>
            </a:r>
            <a:endParaRPr sz="1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Little About Me!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665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2223100" y="1465950"/>
            <a:ext cx="57207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Passion for teaching and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lifelong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learning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Bachelor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of Arts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Degree with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Honours in Education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Worked in corporate for 10 years prior to teaching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Completed Post Graduate study (Industrial Relations Law and Gifted Education)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Currently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completing Master of Education (Educational Leadership)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This is my 12th year at 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Public School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Assistant Principal Stage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Teaching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6G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Mon-Wed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027475" y="934725"/>
            <a:ext cx="50139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Mrs </a:t>
            </a:r>
            <a:r>
              <a:rPr b="1" lang="en" sz="36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Gadaleta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247" y="1465950"/>
            <a:ext cx="1532850" cy="28396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Little About Me!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665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2579800" y="1465950"/>
            <a:ext cx="5911500" cy="2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Passion for learning support -  neurodiversity.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Special interest in Creative Arts and History/Geography.  Leading film and podcasting this year.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 Semi Condensed Light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Bachelor of Education.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 Semi Condensed Light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14 years at OPS, part time since 2014.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 Semi Condensed Light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 kids - Year 5, Year 4, Year 2, Preschool.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rlow Semi Condensed Light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6G - Thursday &amp; Friday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436218" y="934735"/>
            <a:ext cx="46053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Mrs </a:t>
            </a:r>
            <a:r>
              <a:rPr b="1" lang="en" sz="36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Wilson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6">
            <a:alphaModFix/>
          </a:blip>
          <a:srcRect b="7007" l="9867" r="18576" t="13538"/>
          <a:stretch/>
        </p:blipFill>
        <p:spPr>
          <a:xfrm>
            <a:off x="657275" y="1368675"/>
            <a:ext cx="1778949" cy="296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ctrTitle"/>
          </p:nvPr>
        </p:nvSpPr>
        <p:spPr>
          <a:xfrm>
            <a:off x="193425" y="938450"/>
            <a:ext cx="8639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Meet the Team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5300" y="3691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315200" y="1490050"/>
            <a:ext cx="87468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There are four Stage two and four Stage 3 classes this year:</a:t>
            </a:r>
            <a:endParaRPr b="1" i="0" sz="2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3KV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Montgomery &amp; Mrs Worthington)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5L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(Mr Lao)</a:t>
            </a:r>
            <a:endParaRPr b="1" i="0" sz="20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3/4H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Hogan)			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5P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(Mr Prenzel)</a:t>
            </a:r>
            <a:endParaRPr b="1" i="0" sz="20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4A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Anthony)			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6M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(Miss Gorman)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4/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5R</a:t>
            </a:r>
            <a:r>
              <a:rPr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Rozmeta – Stage 2 AP)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			         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6G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(Mrs Gadaleta – Stage 3 AP)</a:t>
            </a:r>
            <a:endParaRPr b="1" i="0" sz="20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ctrTitle"/>
          </p:nvPr>
        </p:nvSpPr>
        <p:spPr>
          <a:xfrm>
            <a:off x="348275" y="1061725"/>
            <a:ext cx="86394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Who Supports Us?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2500" y="4193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 flipH="1">
            <a:off x="376956" y="2415038"/>
            <a:ext cx="3181500" cy="572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Library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Haman 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960600" y="1691425"/>
            <a:ext cx="50271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Community Languages </a:t>
            </a:r>
            <a:b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</a:b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(Italian)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Signora Johnstone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67700" y="3262650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Curriculum Support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Gavanas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4870000" y="32626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Wellbeing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Edwards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Homework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249596" y="1779894"/>
            <a:ext cx="4904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Term 1 homework consists of 3 components:</a:t>
            </a:r>
            <a:b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Reading (Min 30 mins per day)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Maths (differentiated)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3. </a:t>
            </a: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Reading Comprehension</a:t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on Thursday, redistributed Friday</a:t>
            </a:r>
            <a:endParaRPr b="1" i="0" sz="21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856004" y="2170900"/>
            <a:ext cx="2487000" cy="1385400"/>
          </a:xfrm>
          <a:prstGeom prst="rect">
            <a:avLst/>
          </a:prstGeom>
          <a:solidFill>
            <a:srgbClr val="FFCC8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in the term, the homework will change to support our upcoming 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‘Multicultural Perspectives Public Speaking Competition’.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Days to Remember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 flipH="1">
            <a:off x="539400" y="1461325"/>
            <a:ext cx="80652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Monday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Got Game</a:t>
            </a: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: 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2:20pm-3:20pm (Term 1)</a:t>
            </a: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Tuesday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Wednesday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Scripture: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9:20am-9.50am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3 Fitness: 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9:50am-10:10am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Italian: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12:10pm-1:55pm </a:t>
            </a:r>
            <a:r>
              <a:rPr lang="en" sz="15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(during this time Signora Johnstone will also teach a Geography component)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Thursda</a:t>
            </a: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y								     Friday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Library: 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12:10pm-1:10pm						       </a:t>
            </a:r>
            <a:r>
              <a:rPr b="1"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Sport: 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9:20am-11:20am</a:t>
            </a:r>
            <a:endParaRPr sz="1900">
              <a:solidFill>
                <a:schemeClr val="accen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                                     		</a:t>
            </a:r>
            <a:b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</a:b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												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