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Barlow Semi Condensed Light"/>
      <p:regular r:id="rId32"/>
      <p:bold r:id="rId33"/>
      <p:italic r:id="rId34"/>
      <p:boldItalic r:id="rId35"/>
    </p:embeddedFont>
    <p:embeddedFont>
      <p:font typeface="Barlow Condensed Medium"/>
      <p:regular r:id="rId36"/>
      <p:bold r:id="rId37"/>
      <p:italic r:id="rId38"/>
      <p:boldItalic r:id="rId39"/>
    </p:embeddedFont>
    <p:embeddedFont>
      <p:font typeface="Denk One"/>
      <p:regular r:id="rId40"/>
    </p:embeddedFont>
    <p:embeddedFont>
      <p:font typeface="Barlow Semi Condensed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DenkOne-regular.fntdata"/><Relationship Id="rId20" Type="http://schemas.openxmlformats.org/officeDocument/2006/relationships/slide" Target="slides/slide15.xml"/><Relationship Id="rId42" Type="http://schemas.openxmlformats.org/officeDocument/2006/relationships/font" Target="fonts/BarlowSemiCondensed-bold.fntdata"/><Relationship Id="rId41" Type="http://schemas.openxmlformats.org/officeDocument/2006/relationships/font" Target="fonts/BarlowSemiCondensed-regular.fntdata"/><Relationship Id="rId22" Type="http://schemas.openxmlformats.org/officeDocument/2006/relationships/slide" Target="slides/slide17.xml"/><Relationship Id="rId44" Type="http://schemas.openxmlformats.org/officeDocument/2006/relationships/font" Target="fonts/BarlowSemiCondensed-boldItalic.fntdata"/><Relationship Id="rId21" Type="http://schemas.openxmlformats.org/officeDocument/2006/relationships/slide" Target="slides/slide16.xml"/><Relationship Id="rId43" Type="http://schemas.openxmlformats.org/officeDocument/2006/relationships/font" Target="fonts/BarlowSemiCondensed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BarlowSemiCondensedLight-bold.fntdata"/><Relationship Id="rId10" Type="http://schemas.openxmlformats.org/officeDocument/2006/relationships/slide" Target="slides/slide5.xml"/><Relationship Id="rId32" Type="http://schemas.openxmlformats.org/officeDocument/2006/relationships/font" Target="fonts/BarlowSemiCondensedLight-regular.fntdata"/><Relationship Id="rId13" Type="http://schemas.openxmlformats.org/officeDocument/2006/relationships/slide" Target="slides/slide8.xml"/><Relationship Id="rId35" Type="http://schemas.openxmlformats.org/officeDocument/2006/relationships/font" Target="fonts/BarlowSemiCondensedLight-boldItalic.fntdata"/><Relationship Id="rId12" Type="http://schemas.openxmlformats.org/officeDocument/2006/relationships/slide" Target="slides/slide7.xml"/><Relationship Id="rId34" Type="http://schemas.openxmlformats.org/officeDocument/2006/relationships/font" Target="fonts/BarlowSemiCondensedLight-italic.fntdata"/><Relationship Id="rId15" Type="http://schemas.openxmlformats.org/officeDocument/2006/relationships/slide" Target="slides/slide10.xml"/><Relationship Id="rId37" Type="http://schemas.openxmlformats.org/officeDocument/2006/relationships/font" Target="fonts/BarlowCondensedMedium-bold.fntdata"/><Relationship Id="rId14" Type="http://schemas.openxmlformats.org/officeDocument/2006/relationships/slide" Target="slides/slide9.xml"/><Relationship Id="rId36" Type="http://schemas.openxmlformats.org/officeDocument/2006/relationships/font" Target="fonts/BarlowCondensedMedium-regular.fntdata"/><Relationship Id="rId17" Type="http://schemas.openxmlformats.org/officeDocument/2006/relationships/slide" Target="slides/slide12.xml"/><Relationship Id="rId39" Type="http://schemas.openxmlformats.org/officeDocument/2006/relationships/font" Target="fonts/BarlowCondensedMedium-boldItalic.fntdata"/><Relationship Id="rId16" Type="http://schemas.openxmlformats.org/officeDocument/2006/relationships/slide" Target="slides/slide11.xml"/><Relationship Id="rId38" Type="http://schemas.openxmlformats.org/officeDocument/2006/relationships/font" Target="fonts/BarlowCondensedMedium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33efd3549b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33efd3549b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3127b3df6b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3127b3df6b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33efd3549b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33efd3549b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33efd3549b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33efd3549b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33efd3549b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33efd3549b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33efd3549b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33efd3549b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33efd3549b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33efd3549b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33efd3549b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33efd3549b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127b3df6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127b3df6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3127b3df6b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3127b3df6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33efd3549b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33efd3549b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33efd3549b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33efd3549b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33efd3549b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33efd3549b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33efd3549b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33efd3549b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33efd3549b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33efd3549b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33efd3549b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33efd3549b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3127b3df6b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3127b3df6b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33efd3549b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33efd3549b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33efd3549b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33efd3549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30f64506c3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g330f64506c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30f64506c3_0_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g330f64506c3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33efd3549b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33efd3549b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30f64506c3_0_1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g330f64506c3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33efd3549b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33efd3549b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33efd3549b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33efd3549b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jpg"/><Relationship Id="rId6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jpg"/><Relationship Id="rId6" Type="http://schemas.openxmlformats.org/officeDocument/2006/relationships/image" Target="../media/image36.jpg"/><Relationship Id="rId7" Type="http://schemas.openxmlformats.org/officeDocument/2006/relationships/image" Target="../media/image37.jpg"/><Relationship Id="rId8" Type="http://schemas.openxmlformats.org/officeDocument/2006/relationships/image" Target="../media/image3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jpg"/><Relationship Id="rId6" Type="http://schemas.openxmlformats.org/officeDocument/2006/relationships/image" Target="../media/image12.png"/><Relationship Id="rId7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jpg"/><Relationship Id="rId6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jpg"/><Relationship Id="rId6" Type="http://schemas.openxmlformats.org/officeDocument/2006/relationships/image" Target="../media/image19.png"/><Relationship Id="rId7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jpg"/><Relationship Id="rId6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jpg"/><Relationship Id="rId6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1" Type="http://schemas.openxmlformats.org/officeDocument/2006/relationships/image" Target="../media/image16.png"/><Relationship Id="rId10" Type="http://schemas.openxmlformats.org/officeDocument/2006/relationships/image" Target="../media/image14.png"/><Relationship Id="rId9" Type="http://schemas.openxmlformats.org/officeDocument/2006/relationships/image" Target="../media/image23.png"/><Relationship Id="rId5" Type="http://schemas.openxmlformats.org/officeDocument/2006/relationships/image" Target="../media/image3.jpg"/><Relationship Id="rId6" Type="http://schemas.openxmlformats.org/officeDocument/2006/relationships/image" Target="../media/image15.png"/><Relationship Id="rId7" Type="http://schemas.openxmlformats.org/officeDocument/2006/relationships/image" Target="../media/image10.png"/><Relationship Id="rId8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jpg"/><Relationship Id="rId6" Type="http://schemas.openxmlformats.org/officeDocument/2006/relationships/image" Target="../media/image22.png"/><Relationship Id="rId7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jpg"/><Relationship Id="rId6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jpg"/><Relationship Id="rId6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jpg"/><Relationship Id="rId6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jpg"/><Relationship Id="rId6" Type="http://schemas.openxmlformats.org/officeDocument/2006/relationships/hyperlink" Target="https://oatley-p.schools.nsw.gov.au/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jpg"/><Relationship Id="rId6" Type="http://schemas.openxmlformats.org/officeDocument/2006/relationships/image" Target="../media/image3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jpg"/><Relationship Id="rId6" Type="http://schemas.openxmlformats.org/officeDocument/2006/relationships/image" Target="../media/image39.jpg"/><Relationship Id="rId7" Type="http://schemas.openxmlformats.org/officeDocument/2006/relationships/image" Target="../media/image4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jpg"/><Relationship Id="rId6" Type="http://schemas.openxmlformats.org/officeDocument/2006/relationships/image" Target="../media/image3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jpg"/><Relationship Id="rId6" Type="http://schemas.openxmlformats.org/officeDocument/2006/relationships/image" Target="../media/image7.jpg"/><Relationship Id="rId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Welcome to Meet the Teacher 2025</a:t>
            </a:r>
            <a:endParaRPr b="1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-1006425" y="2915100"/>
            <a:ext cx="8520600" cy="12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" sz="3180">
                <a:solidFill>
                  <a:srgbClr val="F1C23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6M</a:t>
            </a:r>
            <a:endParaRPr b="1" sz="3180">
              <a:solidFill>
                <a:srgbClr val="F1C23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" sz="3180">
                <a:solidFill>
                  <a:srgbClr val="F1C23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Miss Melissa Gorman</a:t>
            </a:r>
            <a:endParaRPr b="1" sz="3180">
              <a:solidFill>
                <a:srgbClr val="F1C23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6900" y="2750675"/>
            <a:ext cx="194310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/>
          <p:nvPr>
            <p:ph type="ctrTitle"/>
          </p:nvPr>
        </p:nvSpPr>
        <p:spPr>
          <a:xfrm>
            <a:off x="1733650" y="864925"/>
            <a:ext cx="5365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Wellbeing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50" name="Google Shape;15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2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7250" y="1336475"/>
            <a:ext cx="3374075" cy="334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63" name="Google Shape;16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0025" y="1404350"/>
            <a:ext cx="2034350" cy="2877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27501" y="1461325"/>
            <a:ext cx="2178100" cy="3080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64975" y="1461325"/>
            <a:ext cx="2144611" cy="3033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/>
          <p:nvPr>
            <p:ph type="ctrTitle"/>
          </p:nvPr>
        </p:nvSpPr>
        <p:spPr>
          <a:xfrm>
            <a:off x="1049575" y="10153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Positive Behaviour for Learning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71" name="Google Shape;17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44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4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75" name="Google Shape;175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97124" y="1483626"/>
            <a:ext cx="2530450" cy="354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57814" y="1773388"/>
            <a:ext cx="2700173" cy="2696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/>
          <p:nvPr>
            <p:ph type="ctrTitle"/>
          </p:nvPr>
        </p:nvSpPr>
        <p:spPr>
          <a:xfrm>
            <a:off x="1049575" y="10153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Positive Behaviour for Learning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82" name="Google Shape;18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44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5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86" name="Google Shape;186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-128198" y="1922575"/>
            <a:ext cx="3491173" cy="261327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5"/>
          <p:cNvSpPr txBox="1"/>
          <p:nvPr/>
        </p:nvSpPr>
        <p:spPr>
          <a:xfrm flipH="1">
            <a:off x="3624750" y="1690625"/>
            <a:ext cx="5108100" cy="30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NSW public schools are committed to providing safe, supportive and responsive learning environments for everyone. We teach and model the behaviours we value in our students.</a:t>
            </a:r>
            <a:endParaRPr sz="20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Every student begins on ‘READY TO LEARN’. </a:t>
            </a:r>
            <a:endParaRPr sz="12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Every day is a new day</a:t>
            </a:r>
            <a:r>
              <a:rPr lang="en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. </a:t>
            </a:r>
            <a:endParaRPr sz="24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/>
          <p:nvPr>
            <p:ph type="ctrTitle"/>
          </p:nvPr>
        </p:nvSpPr>
        <p:spPr>
          <a:xfrm>
            <a:off x="1049575" y="10153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Be Somebody Who…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93" name="Google Shape;19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6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97" name="Google Shape;19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100" y="1591075"/>
            <a:ext cx="2503660" cy="33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12675" y="1749038"/>
            <a:ext cx="4089738" cy="2842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7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Student Wellbeing Focus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04" name="Google Shape;20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7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08" name="Google Shape;208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0600" y="1590275"/>
            <a:ext cx="4299775" cy="305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7"/>
          <p:cNvSpPr txBox="1"/>
          <p:nvPr/>
        </p:nvSpPr>
        <p:spPr>
          <a:xfrm flipH="1">
            <a:off x="4803150" y="1590275"/>
            <a:ext cx="3929700" cy="31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Growing Strong Minds</a:t>
            </a:r>
            <a:endParaRPr sz="9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Wellbeing Journals/Got Game Resilience Program</a:t>
            </a:r>
            <a:endParaRPr sz="9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Student Voice experiences</a:t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Peer Support</a:t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Incursions – Zero Bullying, Backflips against Bullying, Life Education</a:t>
            </a:r>
            <a:endParaRPr sz="9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8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Learning Dispositions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15" name="Google Shape;21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8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19" name="Google Shape;219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49049" y="1518333"/>
            <a:ext cx="3481525" cy="3436142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8"/>
          <p:cNvSpPr txBox="1"/>
          <p:nvPr/>
        </p:nvSpPr>
        <p:spPr>
          <a:xfrm>
            <a:off x="138075" y="1648350"/>
            <a:ext cx="5026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Communication, Creativity, Collaboration </a:t>
            </a:r>
            <a:endParaRPr b="1" i="1" sz="16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&amp; Critical Reflection </a:t>
            </a:r>
            <a:endParaRPr/>
          </a:p>
        </p:txBody>
      </p:sp>
      <p:sp>
        <p:nvSpPr>
          <p:cNvPr id="221" name="Google Shape;221;p28"/>
          <p:cNvSpPr txBox="1"/>
          <p:nvPr/>
        </p:nvSpPr>
        <p:spPr>
          <a:xfrm>
            <a:off x="204500" y="2432375"/>
            <a:ext cx="4810200" cy="18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56199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 Medium"/>
              <a:buChar char="●"/>
            </a:pP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The Learning Disposition Wheel is a tool used to </a:t>
            </a:r>
            <a:r>
              <a:rPr b="1"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talk about learning</a:t>
            </a: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and drive a deeper understanding of the 4Cs</a:t>
            </a:r>
            <a:endParaRPr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256199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 Medium"/>
              <a:buChar char="●"/>
            </a:pP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Development of these dispositions is </a:t>
            </a:r>
            <a:r>
              <a:rPr b="1"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fundamental </a:t>
            </a: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for students to develop an awareness of </a:t>
            </a:r>
            <a:r>
              <a:rPr b="1"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the way they learn</a:t>
            </a: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and establish </a:t>
            </a:r>
            <a:r>
              <a:rPr b="1"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attitudes to learning</a:t>
            </a: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. </a:t>
            </a:r>
            <a:endParaRPr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256199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ic Sans MS"/>
              <a:buChar char="●"/>
            </a:pP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This facilitates a common language about learning which </a:t>
            </a:r>
            <a:r>
              <a:rPr b="1"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empowers students</a:t>
            </a: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to </a:t>
            </a:r>
            <a:r>
              <a:rPr b="1"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critically reflect. </a:t>
            </a:r>
            <a:endParaRPr b="1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Curriculum 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27" name="Google Shape;22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9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31" name="Google Shape;231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6600" y="1715998"/>
            <a:ext cx="1037575" cy="1037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09288" y="1766400"/>
            <a:ext cx="1037576" cy="103757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9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34" name="Google Shape;234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71994" y="1766407"/>
            <a:ext cx="1037575" cy="103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894844" y="1715988"/>
            <a:ext cx="1123300" cy="1138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423577" y="3239319"/>
            <a:ext cx="1123286" cy="11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192731" y="3239319"/>
            <a:ext cx="1018625" cy="101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0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Curriculum 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43" name="Google Shape;24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0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47" name="Google Shape;247;p30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48" name="Google Shape;248;p30"/>
          <p:cNvSpPr txBox="1"/>
          <p:nvPr/>
        </p:nvSpPr>
        <p:spPr>
          <a:xfrm>
            <a:off x="649300" y="1718750"/>
            <a:ext cx="7963500" cy="24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English</a:t>
            </a:r>
            <a:r>
              <a:rPr lang="en" sz="1700">
                <a:solidFill>
                  <a:schemeClr val="dk2"/>
                </a:solidFill>
              </a:rPr>
              <a:t>: DET units + Film and Podcasting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Maths</a:t>
            </a:r>
            <a:r>
              <a:rPr lang="en" sz="1700">
                <a:solidFill>
                  <a:schemeClr val="dk2"/>
                </a:solidFill>
              </a:rPr>
              <a:t>: DET units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Geography</a:t>
            </a:r>
            <a:r>
              <a:rPr lang="en" sz="1700">
                <a:solidFill>
                  <a:schemeClr val="dk2"/>
                </a:solidFill>
              </a:rPr>
              <a:t>: Factors that Shape Places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Science</a:t>
            </a:r>
            <a:r>
              <a:rPr lang="en" sz="1700">
                <a:solidFill>
                  <a:schemeClr val="dk2"/>
                </a:solidFill>
              </a:rPr>
              <a:t>: Adapting to Survive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CAPA</a:t>
            </a:r>
            <a:r>
              <a:rPr lang="en" sz="1700">
                <a:solidFill>
                  <a:schemeClr val="dk2"/>
                </a:solidFill>
              </a:rPr>
              <a:t>: Music and Visual Arts (Semester 1)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PDHPE</a:t>
            </a:r>
            <a:r>
              <a:rPr lang="en" sz="1700">
                <a:solidFill>
                  <a:schemeClr val="dk2"/>
                </a:solidFill>
              </a:rPr>
              <a:t>: Got Game, Stage 3 Fitness, Wellbeing Lessons, Peer Support and Student Voice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1"/>
          <p:cNvSpPr txBox="1"/>
          <p:nvPr>
            <p:ph type="ctrTitle"/>
          </p:nvPr>
        </p:nvSpPr>
        <p:spPr>
          <a:xfrm>
            <a:off x="1086975" y="231300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Camp 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54" name="Google Shape;25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125" y="-396224"/>
            <a:ext cx="9144000" cy="127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1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58" name="Google Shape;258;p31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59" name="Google Shape;259;p31"/>
          <p:cNvSpPr txBox="1"/>
          <p:nvPr/>
        </p:nvSpPr>
        <p:spPr>
          <a:xfrm>
            <a:off x="471000" y="1622300"/>
            <a:ext cx="4059600" cy="27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60" name="Google Shape;26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53400" y="1667913"/>
            <a:ext cx="2550839" cy="238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1"/>
          <p:cNvSpPr txBox="1"/>
          <p:nvPr/>
        </p:nvSpPr>
        <p:spPr>
          <a:xfrm>
            <a:off x="471000" y="3915375"/>
            <a:ext cx="53976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Monday 19th May - Wednesday 21st May 2025</a:t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262" name="Google Shape;262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3100" y="964899"/>
            <a:ext cx="5210917" cy="277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397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51960" y="373129"/>
            <a:ext cx="6250525" cy="43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2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Technology</a:t>
            </a: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68" name="Google Shape;26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2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72" name="Google Shape;272;p32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73" name="Google Shape;273;p32"/>
          <p:cNvSpPr txBox="1"/>
          <p:nvPr/>
        </p:nvSpPr>
        <p:spPr>
          <a:xfrm>
            <a:off x="352800" y="1439875"/>
            <a:ext cx="8438400" cy="30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Barlow Semi Condensed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Stage </a:t>
            </a:r>
            <a:r>
              <a:rPr lang="en" sz="1800">
                <a:latin typeface="Barlow Semi Condensed"/>
                <a:ea typeface="Barlow Semi Condensed"/>
                <a:cs typeface="Barlow Semi Condensed"/>
                <a:sym typeface="Barlow Semi Condensed"/>
              </a:rPr>
              <a:t>3</a:t>
            </a:r>
            <a:r>
              <a:rPr b="0" i="0" lang="en" sz="18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classes </a:t>
            </a:r>
            <a:r>
              <a:rPr lang="en" sz="1800">
                <a:latin typeface="Barlow Semi Condensed"/>
                <a:ea typeface="Barlow Semi Condensed"/>
                <a:cs typeface="Barlow Semi Condensed"/>
                <a:sym typeface="Barlow Semi Condensed"/>
              </a:rPr>
              <a:t>have </a:t>
            </a:r>
            <a:r>
              <a:rPr lang="en" sz="1800">
                <a:latin typeface="Barlow Semi Condensed"/>
                <a:ea typeface="Barlow Semi Condensed"/>
                <a:cs typeface="Barlow Semi Condensed"/>
                <a:sym typeface="Barlow Semi Condensed"/>
              </a:rPr>
              <a:t>access</a:t>
            </a:r>
            <a:r>
              <a:rPr lang="en" sz="18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to their own school</a:t>
            </a:r>
            <a:r>
              <a:rPr b="0" i="0" lang="en" sz="18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iPad.</a:t>
            </a:r>
            <a:endParaRPr b="0" i="0" sz="1800" u="none" cap="none" strike="noStrik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Barlow Semi Condensed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All parents/carers need to sign the </a:t>
            </a:r>
            <a:r>
              <a:rPr b="1" i="0" lang="en" sz="18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online ICT Agreement</a:t>
            </a:r>
            <a:r>
              <a:rPr b="0" i="0" lang="en" sz="18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before the student’s class is allowed to commence using technology in their classroom.</a:t>
            </a:r>
            <a:endParaRPr b="0" i="0" sz="1800" u="none" cap="none" strike="noStrik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Barlow Semi Condensed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This agreement includes the use of mobile phones and smart watches worn by students to school.</a:t>
            </a:r>
            <a:endParaRPr b="0" i="0" sz="1800" u="none" cap="none" strike="noStrik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Barlow Semi Condensed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Inappropriate or irresponsible use of devices will result in the student losing access to the device for that lesson.</a:t>
            </a:r>
            <a:endParaRPr b="0" i="0" sz="1800" u="none" cap="none" strike="noStrik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Barlow Semi Condensed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Students need to show the utmost respect and care for the technology at all times. It is a privilege to use any of the school-managed devices.</a:t>
            </a:r>
            <a:endParaRPr b="0" i="0" sz="13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3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Community Partnerships</a:t>
            </a: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79" name="Google Shape;27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3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83" name="Google Shape;283;p33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84" name="Google Shape;284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6650" y="1537050"/>
            <a:ext cx="7318762" cy="329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4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Payment Excursions/Incursions</a:t>
            </a: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90" name="Google Shape;29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125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4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94" name="Google Shape;294;p34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95" name="Google Shape;295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2575" y="1590275"/>
            <a:ext cx="7370326" cy="297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5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Communication</a:t>
            </a: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301" name="Google Shape;30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38075"/>
            <a:ext cx="9144000" cy="118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5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05" name="Google Shape;305;p35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06" name="Google Shape;306;p35"/>
          <p:cNvSpPr txBox="1"/>
          <p:nvPr/>
        </p:nvSpPr>
        <p:spPr>
          <a:xfrm>
            <a:off x="588925" y="1336475"/>
            <a:ext cx="8302800" cy="33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School Website:  </a:t>
            </a:r>
            <a:r>
              <a:rPr b="0" i="0" lang="en" sz="2000" u="sng" cap="none" strike="noStrike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https://oatley-p.schools.nsw.gov.au/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Barlow Semi Condensed Light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The school’s website has an up-to-date calendar of future events.</a:t>
            </a:r>
            <a:endParaRPr b="0" i="0" sz="20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School Email address: </a:t>
            </a:r>
            <a:r>
              <a:rPr b="0" i="0" lang="en" sz="20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oatley-p.school@det.nsw.edu.au</a:t>
            </a:r>
            <a:endParaRPr b="0" i="0" sz="20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Barlow Semi Condensed Light"/>
              <a:buChar char="●"/>
            </a:pPr>
            <a:r>
              <a:rPr b="0" i="0" lang="en" sz="16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Please use this email address to contact the school at any time for matters that are not time-critical. This is also an effective mechanism for sending a message to your child’s teacher. These messages will be forwarded by the school administration staff.</a:t>
            </a:r>
            <a:endParaRPr b="0" i="0" sz="16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School Phone Number: </a:t>
            </a:r>
            <a:r>
              <a:rPr b="0" i="0" lang="en" sz="20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9580 5519</a:t>
            </a:r>
            <a:endParaRPr b="0" i="0" sz="20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Barlow Semi Condensed Light"/>
              <a:buChar char="●"/>
            </a:pPr>
            <a:r>
              <a:rPr b="0" i="0" lang="en" sz="16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Please use this number to contact the school for any time-critical questions or to pass on time-critical information.</a:t>
            </a:r>
            <a:endParaRPr b="0" i="0" sz="6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6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Interviews</a:t>
            </a: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312" name="Google Shape;31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6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16" name="Google Shape;316;p36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17" name="Google Shape;317;p36"/>
          <p:cNvSpPr txBox="1"/>
          <p:nvPr/>
        </p:nvSpPr>
        <p:spPr>
          <a:xfrm>
            <a:off x="632425" y="1634175"/>
            <a:ext cx="78369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20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Parent teacher interviews will commence early next term. This will give us the opportunity to discuss your child’s progress at school.</a:t>
            </a:r>
            <a:br>
              <a:rPr lang="en" sz="20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</a:br>
            <a:endParaRPr>
              <a:solidFill>
                <a:schemeClr val="dk1"/>
              </a:solidFill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20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If you have any other concerns throughout the year, please feel free to approach us or email the office to make an appointment.</a:t>
            </a:r>
            <a:endParaRPr sz="2000">
              <a:solidFill>
                <a:schemeClr val="dk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-158750" lvl="0" marL="28575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-158750" lvl="0" marL="28575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We are here to help!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☺</a:t>
            </a:r>
            <a:endParaRPr sz="2000">
              <a:solidFill>
                <a:schemeClr val="dk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7"/>
          <p:cNvSpPr txBox="1"/>
          <p:nvPr>
            <p:ph type="ctrTitle"/>
          </p:nvPr>
        </p:nvSpPr>
        <p:spPr>
          <a:xfrm>
            <a:off x="7589977" y="1624250"/>
            <a:ext cx="15222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Scale of Sheep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323" name="Google Shape;323;p37"/>
          <p:cNvSpPr txBox="1"/>
          <p:nvPr>
            <p:ph idx="1" type="subTitle"/>
          </p:nvPr>
        </p:nvSpPr>
        <p:spPr>
          <a:xfrm>
            <a:off x="250725" y="1422875"/>
            <a:ext cx="28011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" sz="2280">
                <a:solidFill>
                  <a:srgbClr val="F1C23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Think about your feelings regarding your child’s start to 2025.</a:t>
            </a:r>
            <a:endParaRPr b="1" sz="2280">
              <a:solidFill>
                <a:srgbClr val="F1C23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b="1" sz="2280">
              <a:solidFill>
                <a:srgbClr val="F1C23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" sz="2280">
                <a:solidFill>
                  <a:srgbClr val="F1C23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Which sheep best represents how you are feeling?</a:t>
            </a:r>
            <a:endParaRPr b="1" sz="2280">
              <a:solidFill>
                <a:srgbClr val="F1C23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324" name="Google Shape;3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76363"/>
            <a:ext cx="1058175" cy="99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0824" y="186575"/>
            <a:ext cx="4479000" cy="449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8"/>
          <p:cNvSpPr txBox="1"/>
          <p:nvPr>
            <p:ph type="ctrTitle"/>
          </p:nvPr>
        </p:nvSpPr>
        <p:spPr>
          <a:xfrm>
            <a:off x="1140700" y="928263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Thank You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333" name="Google Shape;33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7359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8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37" name="Google Shape;337;p38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38" name="Google Shape;338;p38" title="IMG_2017.HEIC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8625" y="1469575"/>
            <a:ext cx="3933092" cy="2949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8" title="IMG_2019.HEIC"/>
          <p:cNvPicPr preferRelativeResize="0"/>
          <p:nvPr/>
        </p:nvPicPr>
        <p:blipFill rotWithShape="1">
          <a:blip r:embed="rId7">
            <a:alphaModFix/>
          </a:blip>
          <a:srcRect b="0" l="5168" r="0" t="0"/>
          <a:stretch/>
        </p:blipFill>
        <p:spPr>
          <a:xfrm>
            <a:off x="384750" y="1469575"/>
            <a:ext cx="3729674" cy="2949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ctrTitle"/>
          </p:nvPr>
        </p:nvSpPr>
        <p:spPr>
          <a:xfrm>
            <a:off x="1776600" y="1036850"/>
            <a:ext cx="5365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About your Child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86800" y="354863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/>
          <p:nvPr/>
        </p:nvSpPr>
        <p:spPr>
          <a:xfrm>
            <a:off x="379675" y="1633250"/>
            <a:ext cx="2414100" cy="2712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5"/>
          <p:cNvSpPr/>
          <p:nvPr/>
        </p:nvSpPr>
        <p:spPr>
          <a:xfrm>
            <a:off x="3089525" y="1673900"/>
            <a:ext cx="2414100" cy="2712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5"/>
          <p:cNvSpPr/>
          <p:nvPr/>
        </p:nvSpPr>
        <p:spPr>
          <a:xfrm>
            <a:off x="5849475" y="1673900"/>
            <a:ext cx="2414100" cy="2712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5"/>
          <p:cNvSpPr txBox="1"/>
          <p:nvPr/>
        </p:nvSpPr>
        <p:spPr>
          <a:xfrm>
            <a:off x="452800" y="1740000"/>
            <a:ext cx="22908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4Cs activity!</a:t>
            </a:r>
            <a:endParaRPr b="1" i="0" sz="1400" u="none" cap="none" strike="noStrik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AutoNum type="arabicPeriod"/>
            </a:pPr>
            <a:r>
              <a:rPr b="0" i="0" lang="en" sz="14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Collect 2 different colour Post-it notes </a:t>
            </a:r>
            <a:endParaRPr b="0" i="0" sz="14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AutoNum type="arabicPeriod"/>
            </a:pPr>
            <a:r>
              <a:rPr b="0" i="0" lang="en" sz="14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Write something you want us to know about your child and a goal for them this year</a:t>
            </a:r>
            <a:endParaRPr b="0" i="0" sz="14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AutoNum type="arabicPeriod"/>
            </a:pPr>
            <a:r>
              <a:rPr b="0" i="0" lang="en" sz="14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Place your post-it notes on the whiteboard</a:t>
            </a:r>
            <a:endParaRPr b="0" i="0" sz="14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79" name="Google Shape;79;p15"/>
          <p:cNvSpPr txBox="1"/>
          <p:nvPr/>
        </p:nvSpPr>
        <p:spPr>
          <a:xfrm flipH="1">
            <a:off x="3347525" y="1769425"/>
            <a:ext cx="1948200" cy="4491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Blue Post-it Note</a:t>
            </a:r>
            <a:endParaRPr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  <p:sp>
        <p:nvSpPr>
          <p:cNvPr id="80" name="Google Shape;80;p15"/>
          <p:cNvSpPr txBox="1"/>
          <p:nvPr/>
        </p:nvSpPr>
        <p:spPr>
          <a:xfrm flipH="1">
            <a:off x="3450425" y="2583950"/>
            <a:ext cx="1742400" cy="13323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</a:br>
            <a:r>
              <a:rPr lang="en" sz="16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Write something </a:t>
            </a:r>
            <a:r>
              <a:rPr b="1" lang="en" sz="16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you want us to know</a:t>
            </a:r>
            <a:r>
              <a:rPr lang="en" sz="16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about your child</a:t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81" name="Google Shape;81;p15"/>
          <p:cNvSpPr txBox="1"/>
          <p:nvPr/>
        </p:nvSpPr>
        <p:spPr>
          <a:xfrm flipH="1">
            <a:off x="5987625" y="1769425"/>
            <a:ext cx="2137800" cy="4491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Yellow Post-it Note</a:t>
            </a:r>
            <a:endParaRPr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  <p:sp>
        <p:nvSpPr>
          <p:cNvPr id="82" name="Google Shape;82;p15"/>
          <p:cNvSpPr txBox="1"/>
          <p:nvPr/>
        </p:nvSpPr>
        <p:spPr>
          <a:xfrm flipH="1">
            <a:off x="6185325" y="2603447"/>
            <a:ext cx="1742400" cy="12933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Write a </a:t>
            </a:r>
            <a:r>
              <a:rPr b="1" lang="en" sz="19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goal</a:t>
            </a:r>
            <a:r>
              <a:rPr lang="en" sz="19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for your child this year</a:t>
            </a:r>
            <a:endParaRPr sz="19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ctrTitle"/>
          </p:nvPr>
        </p:nvSpPr>
        <p:spPr>
          <a:xfrm>
            <a:off x="1733650" y="1065525"/>
            <a:ext cx="5365800" cy="59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 Little About Me!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9665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2223100" y="1465950"/>
            <a:ext cx="6079500" cy="33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Barlow Semi Condensed Light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Passion for teaching and </a:t>
            </a:r>
            <a:r>
              <a:rPr lang="en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lifelong</a:t>
            </a:r>
            <a:r>
              <a:rPr b="0" i="0" lang="en" sz="14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learning</a:t>
            </a:r>
            <a:endParaRPr b="0" i="0" sz="14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 Light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Bachelor </a:t>
            </a:r>
            <a:r>
              <a:rPr lang="en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of Primary Education </a:t>
            </a:r>
            <a:endParaRPr b="0" i="0" sz="14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 Light"/>
              <a:buChar char="●"/>
            </a:pPr>
            <a:r>
              <a:rPr lang="en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This is my 15th year of teaching. I started teaching at Oatley </a:t>
            </a:r>
            <a:r>
              <a:rPr lang="en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Public School in 2011 and have taught here in a full time capacity for 7 years during that time. </a:t>
            </a:r>
            <a:endParaRPr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 Light"/>
              <a:buChar char="●"/>
            </a:pPr>
            <a:r>
              <a:rPr lang="en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I believe in fostering an inclusive and fun learning environment and helping students to develop strategies to overcome challenges. </a:t>
            </a:r>
            <a:endParaRPr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 Light"/>
              <a:buChar char="●"/>
            </a:pPr>
            <a:r>
              <a:rPr lang="en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My subject interests are student wellbeing, geography, literacy and performing arts. </a:t>
            </a:r>
            <a:endParaRPr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 Light"/>
              <a:buChar char="●"/>
            </a:pPr>
            <a:r>
              <a:rPr lang="en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My additional roles at school include coordinating the St George Performing Arts Festival (SPAF), Dance Program Coordinator and SRC co-coordinator. </a:t>
            </a:r>
            <a:endParaRPr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 Light"/>
              <a:buChar char="●"/>
            </a:pPr>
            <a:r>
              <a:rPr lang="en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I love spending my free time outside of work with my family, especially my niece and nephews. </a:t>
            </a:r>
            <a:endParaRPr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2027475" y="934725"/>
            <a:ext cx="5013900" cy="6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600" u="none" cap="none" strike="noStrike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About M</a:t>
            </a:r>
            <a:r>
              <a:rPr b="1" lang="en" sz="36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iss Gorman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16"/>
          <p:cNvPicPr preferRelativeResize="0"/>
          <p:nvPr/>
        </p:nvPicPr>
        <p:blipFill rotWithShape="1">
          <a:blip r:embed="rId6">
            <a:alphaModFix/>
          </a:blip>
          <a:srcRect b="1984" l="0" r="0" t="1190"/>
          <a:stretch/>
        </p:blipFill>
        <p:spPr>
          <a:xfrm>
            <a:off x="785750" y="1508675"/>
            <a:ext cx="1494949" cy="2573551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type="ctrTitle"/>
          </p:nvPr>
        </p:nvSpPr>
        <p:spPr>
          <a:xfrm>
            <a:off x="193425" y="938450"/>
            <a:ext cx="8639400" cy="5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Meet the Team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65300" y="36918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 txBox="1"/>
          <p:nvPr/>
        </p:nvSpPr>
        <p:spPr>
          <a:xfrm>
            <a:off x="315200" y="1490050"/>
            <a:ext cx="8746800" cy="27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" sz="2200" u="none" cap="none" strike="noStrik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There are four Stage </a:t>
            </a:r>
            <a:r>
              <a:rPr b="1" lang="en" sz="2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2</a:t>
            </a:r>
            <a:r>
              <a:rPr b="1" i="0" lang="en" sz="2200" u="none" cap="none" strike="noStrik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and four Stage 3 classes this year:</a:t>
            </a:r>
            <a:endParaRPr b="1" i="0" sz="2200" u="none" cap="none" strike="noStrike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3KV</a:t>
            </a:r>
            <a:r>
              <a:rPr b="0" i="0" lang="en" sz="2000" u="none" cap="none" strike="noStrik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(Mrs Montgomery &amp; Mrs Worthington)		</a:t>
            </a:r>
            <a:r>
              <a:rPr b="1" i="0" lang="en" sz="2000" u="none" cap="none" strike="noStrike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5L</a:t>
            </a:r>
            <a:r>
              <a:rPr b="1" i="0" lang="en" sz="2000" u="none" cap="none" strike="noStrike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(Mr Lao)</a:t>
            </a:r>
            <a:endParaRPr b="1" i="0" sz="2000" u="none" cap="none" strike="noStrike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3/4H</a:t>
            </a:r>
            <a:r>
              <a:rPr b="0" i="0" lang="en" sz="2000" u="none" cap="none" strike="noStrik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(Mrs Hogan)							</a:t>
            </a:r>
            <a:r>
              <a:rPr b="1" i="0" lang="en" sz="2000" u="none" cap="none" strike="noStrike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5P</a:t>
            </a:r>
            <a:r>
              <a:rPr b="1" i="0" lang="en" sz="2000" u="none" cap="none" strike="noStrike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(Mr Prenzel)</a:t>
            </a:r>
            <a:endParaRPr b="1" i="0" sz="2000" u="none" cap="none" strike="noStrike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4A</a:t>
            </a:r>
            <a:r>
              <a:rPr b="0" i="0" lang="en" sz="2000" u="none" cap="none" strike="noStrik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(Mrs Anthony)							</a:t>
            </a:r>
            <a:r>
              <a:rPr b="1" i="0" lang="en" sz="2000" u="none" cap="none" strike="noStrike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6M</a:t>
            </a:r>
            <a:r>
              <a:rPr b="1" i="0" lang="en" sz="2000" u="none" cap="none" strike="noStrike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(Miss Gorman)</a:t>
            </a:r>
            <a:endParaRPr b="1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" sz="2000" u="none" cap="none" strike="noStrike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4/5R</a:t>
            </a:r>
            <a:r>
              <a:rPr i="0" lang="en" sz="2000" u="none" cap="none" strike="noStrik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(Mrs Rozmeta – Stage 2 AP)</a:t>
            </a:r>
            <a:r>
              <a:rPr b="0" i="0" lang="en" sz="2000" u="none" cap="none" strike="noStrik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			         </a:t>
            </a:r>
            <a:r>
              <a:rPr b="1" i="0" lang="en" sz="2000" u="none" cap="none" strike="noStrike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6G</a:t>
            </a:r>
            <a:r>
              <a:rPr b="1" i="0" lang="en" sz="2000" u="none" cap="none" strike="noStrike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(Mrs Gadaleta – Stage 3 AP)</a:t>
            </a:r>
            <a:endParaRPr b="1" i="0" sz="2000" u="none" cap="none" strike="noStrike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/>
          <p:nvPr>
            <p:ph type="ctrTitle"/>
          </p:nvPr>
        </p:nvSpPr>
        <p:spPr>
          <a:xfrm>
            <a:off x="348275" y="1061725"/>
            <a:ext cx="8639400" cy="5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Who Supports Us?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2500" y="41938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/>
          <p:nvPr/>
        </p:nvSpPr>
        <p:spPr>
          <a:xfrm flipH="1">
            <a:off x="376956" y="2415038"/>
            <a:ext cx="3181500" cy="5724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Library</a:t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Mrs Haman </a:t>
            </a:r>
            <a:endParaRPr b="1" sz="22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3960600" y="1691425"/>
            <a:ext cx="50271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Community Languages </a:t>
            </a:r>
            <a:br>
              <a:rPr lang="en" sz="22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</a:br>
            <a:r>
              <a:rPr lang="en" sz="22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(Italian)</a:t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Signora Johnstone</a:t>
            </a:r>
            <a:endParaRPr b="1" sz="22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467700" y="3262650"/>
            <a:ext cx="30000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Curriculum Support</a:t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Mrs Gavanas</a:t>
            </a:r>
            <a:endParaRPr b="1" sz="22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  <p:sp>
        <p:nvSpPr>
          <p:cNvPr id="114" name="Google Shape;114;p18"/>
          <p:cNvSpPr txBox="1"/>
          <p:nvPr/>
        </p:nvSpPr>
        <p:spPr>
          <a:xfrm>
            <a:off x="4870000" y="3262650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Wellbeing</a:t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Mrs Edwards</a:t>
            </a:r>
            <a:endParaRPr b="1" sz="22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/>
          <p:nvPr>
            <p:ph type="ctrTitle"/>
          </p:nvPr>
        </p:nvSpPr>
        <p:spPr>
          <a:xfrm>
            <a:off x="1733650" y="1065525"/>
            <a:ext cx="5365800" cy="59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Homework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20" name="Google Shape;12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/>
          <p:nvPr/>
        </p:nvSpPr>
        <p:spPr>
          <a:xfrm>
            <a:off x="249596" y="1779894"/>
            <a:ext cx="49044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Term 1 homework consists of 3 components:</a:t>
            </a:r>
            <a:br>
              <a:rPr b="0" i="0" lang="en" sz="2100" u="none" cap="none" strike="noStrik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</a:br>
            <a:endParaRPr b="0" i="0" sz="1200" u="none" cap="none" strike="noStrike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1. </a:t>
            </a:r>
            <a:r>
              <a:rPr b="0" i="0" lang="en" sz="2100" u="none" cap="none" strike="noStrik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Reading (Min 30 mins per day)</a:t>
            </a:r>
            <a:endParaRPr b="0" i="0" sz="1200" u="none" cap="none" strike="noStrike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2. </a:t>
            </a:r>
            <a:r>
              <a:rPr b="0" i="0" lang="en" sz="2100" u="none" cap="none" strike="noStrik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Maths (differentiated)</a:t>
            </a:r>
            <a:endParaRPr b="0" i="0" sz="1200" u="none" cap="none" strike="noStrike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3. </a:t>
            </a:r>
            <a:r>
              <a:rPr lang="en" sz="21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Reading Comprehension</a:t>
            </a:r>
            <a:endParaRPr b="0" i="0" sz="2100" u="none" cap="none" strike="noStrike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Due on Thursday, redistributed Friday</a:t>
            </a:r>
            <a:endParaRPr b="1" i="0" sz="2100" u="none" cap="none" strike="noStrike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24" name="Google Shape;124;p19"/>
          <p:cNvSpPr txBox="1"/>
          <p:nvPr/>
        </p:nvSpPr>
        <p:spPr>
          <a:xfrm>
            <a:off x="5856004" y="2170900"/>
            <a:ext cx="2487000" cy="1385400"/>
          </a:xfrm>
          <a:prstGeom prst="rect">
            <a:avLst/>
          </a:prstGeom>
          <a:solidFill>
            <a:srgbClr val="FFCC8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Later in the term, the homework will change to support our upcoming </a:t>
            </a:r>
            <a:r>
              <a:rPr b="0" i="1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‘Multicultural Perspectives Public Speaking Competition’.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>
            <p:ph type="ctrTitle"/>
          </p:nvPr>
        </p:nvSpPr>
        <p:spPr>
          <a:xfrm>
            <a:off x="1733650" y="864925"/>
            <a:ext cx="5365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Days to Remember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/>
          <p:nvPr/>
        </p:nvSpPr>
        <p:spPr>
          <a:xfrm flipH="1">
            <a:off x="539400" y="1461325"/>
            <a:ext cx="8065200" cy="30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Monday</a:t>
            </a:r>
            <a:endParaRPr sz="19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Got Game</a:t>
            </a:r>
            <a:r>
              <a:rPr b="1"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: </a:t>
            </a: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2:20pm-3:20pm (Term 1)</a:t>
            </a:r>
            <a: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                                Tuesday</a:t>
            </a:r>
            <a:endParaRPr sz="19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Wednesday</a:t>
            </a:r>
            <a:endParaRPr sz="19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Scripture:</a:t>
            </a: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9:20am-9.50am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Stage 3 Fitness: </a:t>
            </a: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9:50am-10:10am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Italian:</a:t>
            </a: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2.20pm-3.20pm </a:t>
            </a:r>
            <a:endParaRPr sz="19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Thursda</a:t>
            </a:r>
            <a: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y								     Friday</a:t>
            </a:r>
            <a:endParaRPr sz="19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b="1"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Library: </a:t>
            </a: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2.20-3.20pm						       </a:t>
            </a:r>
            <a:r>
              <a:rPr b="1"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Sport: </a:t>
            </a: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9:20am-11:20am</a:t>
            </a:r>
            <a:endParaRPr sz="1900">
              <a:solidFill>
                <a:schemeClr val="accent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                                                                     		</a:t>
            </a:r>
            <a:b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</a:br>
            <a: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												 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>
            <p:ph type="ctrTitle"/>
          </p:nvPr>
        </p:nvSpPr>
        <p:spPr>
          <a:xfrm>
            <a:off x="1733650" y="864925"/>
            <a:ext cx="5365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Food At School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39" name="Google Shape;13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1"/>
          <p:cNvSpPr txBox="1"/>
          <p:nvPr/>
        </p:nvSpPr>
        <p:spPr>
          <a:xfrm flipH="1">
            <a:off x="495350" y="1461325"/>
            <a:ext cx="8065200" cy="32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Canteen</a:t>
            </a:r>
            <a: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                                                                      Birthdays</a:t>
            </a:r>
            <a:endParaRPr sz="19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The school canteen is Monday - Thursday.                               We welcome birthday treats on your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                                                                                                            child’s special day. We ask that all 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All lunch orders must be ordered via                                           birthday treats are individually 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Flexischools.                                                                                       portioned and packed ready to hand 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                                                                                                            out, e.g. cupcakes, lolly bags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Please note: due to an increase in </a:t>
            </a:r>
            <a:r>
              <a:rPr lang="en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students</a:t>
            </a:r>
            <a:r>
              <a:rPr lang="en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with severe allergies, we also ask that you please be mindful when packing lunches.</a:t>
            </a:r>
            <a:endParaRPr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43" name="Google Shape;143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15426" y="2906275"/>
            <a:ext cx="945200" cy="62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42000" y="3101425"/>
            <a:ext cx="861825" cy="86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