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embeddedFontLst>
    <p:embeddedFont>
      <p:font typeface="Barlow Semi Condensed Light"/>
      <p:regular r:id="rId36"/>
      <p:bold r:id="rId37"/>
      <p:italic r:id="rId38"/>
      <p:boldItalic r:id="rId39"/>
    </p:embeddedFont>
    <p:embeddedFont>
      <p:font typeface="Comfortaa Light"/>
      <p:regular r:id="rId40"/>
      <p:bold r:id="rId41"/>
    </p:embeddedFont>
    <p:embeddedFont>
      <p:font typeface="Comfortaa SemiBold"/>
      <p:regular r:id="rId42"/>
      <p:bold r:id="rId43"/>
    </p:embeddedFont>
    <p:embeddedFont>
      <p:font typeface="Caveat"/>
      <p:regular r:id="rId44"/>
      <p:bold r:id="rId45"/>
    </p:embeddedFont>
    <p:embeddedFont>
      <p:font typeface="Barlow Condensed Medium"/>
      <p:regular r:id="rId46"/>
      <p:bold r:id="rId47"/>
      <p:italic r:id="rId48"/>
      <p:boldItalic r:id="rId49"/>
    </p:embeddedFont>
    <p:embeddedFont>
      <p:font typeface="Baloo 2"/>
      <p:regular r:id="rId50"/>
      <p:bold r:id="rId51"/>
    </p:embeddedFont>
    <p:embeddedFont>
      <p:font typeface="Denk One"/>
      <p:regular r:id="rId52"/>
    </p:embeddedFont>
    <p:embeddedFont>
      <p:font typeface="Barlow Semi Condensed"/>
      <p:regular r:id="rId53"/>
      <p:bold r:id="rId54"/>
      <p:italic r:id="rId55"/>
      <p:boldItalic r:id="rId56"/>
    </p:embeddedFont>
    <p:embeddedFont>
      <p:font typeface="Comfortaa Medium"/>
      <p:regular r:id="rId57"/>
      <p:bold r:id="rId58"/>
    </p:embeddedFont>
    <p:embeddedFont>
      <p:font typeface="Comfortaa"/>
      <p:regular r:id="rId59"/>
      <p:bold r:id="rId6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omfortaaLight-regular.fntdata"/><Relationship Id="rId42" Type="http://schemas.openxmlformats.org/officeDocument/2006/relationships/font" Target="fonts/ComfortaaSemiBold-regular.fntdata"/><Relationship Id="rId41" Type="http://schemas.openxmlformats.org/officeDocument/2006/relationships/font" Target="fonts/ComfortaaLight-bold.fntdata"/><Relationship Id="rId44" Type="http://schemas.openxmlformats.org/officeDocument/2006/relationships/font" Target="fonts/Caveat-regular.fntdata"/><Relationship Id="rId43" Type="http://schemas.openxmlformats.org/officeDocument/2006/relationships/font" Target="fonts/ComfortaaSemiBold-bold.fntdata"/><Relationship Id="rId46" Type="http://schemas.openxmlformats.org/officeDocument/2006/relationships/font" Target="fonts/BarlowCondensedMedium-regular.fntdata"/><Relationship Id="rId45" Type="http://schemas.openxmlformats.org/officeDocument/2006/relationships/font" Target="fonts/Caveat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BarlowCondensedMedium-italic.fntdata"/><Relationship Id="rId47" Type="http://schemas.openxmlformats.org/officeDocument/2006/relationships/font" Target="fonts/BarlowCondensedMedium-bold.fntdata"/><Relationship Id="rId49" Type="http://schemas.openxmlformats.org/officeDocument/2006/relationships/font" Target="fonts/BarlowCondensedMedium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font" Target="fonts/BarlowSemiCondensedLight-bold.fntdata"/><Relationship Id="rId36" Type="http://schemas.openxmlformats.org/officeDocument/2006/relationships/font" Target="fonts/BarlowSemiCondensedLight-regular.fntdata"/><Relationship Id="rId39" Type="http://schemas.openxmlformats.org/officeDocument/2006/relationships/font" Target="fonts/BarlowSemiCondensedLight-boldItalic.fntdata"/><Relationship Id="rId38" Type="http://schemas.openxmlformats.org/officeDocument/2006/relationships/font" Target="fonts/BarlowSemiCondensedLight-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Comfortaa-bold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Baloo2-bold.fntdata"/><Relationship Id="rId50" Type="http://schemas.openxmlformats.org/officeDocument/2006/relationships/font" Target="fonts/Baloo2-regular.fntdata"/><Relationship Id="rId53" Type="http://schemas.openxmlformats.org/officeDocument/2006/relationships/font" Target="fonts/BarlowSemiCondensed-regular.fntdata"/><Relationship Id="rId52" Type="http://schemas.openxmlformats.org/officeDocument/2006/relationships/font" Target="fonts/DenkOne-regular.fntdata"/><Relationship Id="rId11" Type="http://schemas.openxmlformats.org/officeDocument/2006/relationships/slide" Target="slides/slide6.xml"/><Relationship Id="rId55" Type="http://schemas.openxmlformats.org/officeDocument/2006/relationships/font" Target="fonts/BarlowSemiCondensed-italic.fntdata"/><Relationship Id="rId10" Type="http://schemas.openxmlformats.org/officeDocument/2006/relationships/slide" Target="slides/slide5.xml"/><Relationship Id="rId54" Type="http://schemas.openxmlformats.org/officeDocument/2006/relationships/font" Target="fonts/BarlowSemiCondensed-bold.fntdata"/><Relationship Id="rId13" Type="http://schemas.openxmlformats.org/officeDocument/2006/relationships/slide" Target="slides/slide8.xml"/><Relationship Id="rId57" Type="http://schemas.openxmlformats.org/officeDocument/2006/relationships/font" Target="fonts/ComfortaaMedium-regular.fntdata"/><Relationship Id="rId12" Type="http://schemas.openxmlformats.org/officeDocument/2006/relationships/slide" Target="slides/slide7.xml"/><Relationship Id="rId56" Type="http://schemas.openxmlformats.org/officeDocument/2006/relationships/font" Target="fonts/BarlowSemiCondensed-boldItalic.fntdata"/><Relationship Id="rId15" Type="http://schemas.openxmlformats.org/officeDocument/2006/relationships/slide" Target="slides/slide10.xml"/><Relationship Id="rId59" Type="http://schemas.openxmlformats.org/officeDocument/2006/relationships/font" Target="fonts/Comfortaa-regular.fntdata"/><Relationship Id="rId14" Type="http://schemas.openxmlformats.org/officeDocument/2006/relationships/slide" Target="slides/slide9.xml"/><Relationship Id="rId58" Type="http://schemas.openxmlformats.org/officeDocument/2006/relationships/font" Target="fonts/ComfortaaMedium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33efd3549b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33efd3549b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33efd3549b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33efd3549b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33efd3549b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33efd3549b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33efd3549b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33efd3549b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33efd3549b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33efd3549b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33efd3549b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33efd3549b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33efd3549b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33efd3549b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33efd3549b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33efd3549b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33efd3549b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33efd3549b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33efd3549b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33efd3549b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33efd3549b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33efd3549b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33efd3549b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33efd3549b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33efd3549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33efd3549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33efd3549b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33efd3549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311b9ed3d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311b9ed3d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311b9ed3da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311b9ed3da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311b9ed3d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311b9ed3d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311b9ed3da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311b9ed3da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311b9ed3da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311b9ed3da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311b9ed3da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311b9ed3da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311c68922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311c68922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33efd3549b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33efd3549b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33efd3549b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33efd3549b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33efd3549b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33efd3549b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33efd3549b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33efd3549b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33efd3549b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33efd3549b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33efd3549b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33efd3549b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33efd3549b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33efd3549b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33efd3549b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33efd3549b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.jp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.jpg"/><Relationship Id="rId6" Type="http://schemas.openxmlformats.org/officeDocument/2006/relationships/image" Target="../media/image12.png"/><Relationship Id="rId7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.jpg"/><Relationship Id="rId6" Type="http://schemas.openxmlformats.org/officeDocument/2006/relationships/image" Target="../media/image1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.jpg"/><Relationship Id="rId6" Type="http://schemas.openxmlformats.org/officeDocument/2006/relationships/image" Target="../media/image9.png"/><Relationship Id="rId7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.jpg"/><Relationship Id="rId6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.jpg"/><Relationship Id="rId6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11" Type="http://schemas.openxmlformats.org/officeDocument/2006/relationships/image" Target="../media/image26.png"/><Relationship Id="rId10" Type="http://schemas.openxmlformats.org/officeDocument/2006/relationships/image" Target="../media/image16.png"/><Relationship Id="rId9" Type="http://schemas.openxmlformats.org/officeDocument/2006/relationships/image" Target="../media/image11.png"/><Relationship Id="rId5" Type="http://schemas.openxmlformats.org/officeDocument/2006/relationships/image" Target="../media/image1.jpg"/><Relationship Id="rId6" Type="http://schemas.openxmlformats.org/officeDocument/2006/relationships/image" Target="../media/image13.png"/><Relationship Id="rId7" Type="http://schemas.openxmlformats.org/officeDocument/2006/relationships/image" Target="../media/image24.png"/><Relationship Id="rId8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.jpg"/><Relationship Id="rId6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.jpg"/><Relationship Id="rId6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.jpg"/><Relationship Id="rId6" Type="http://schemas.openxmlformats.org/officeDocument/2006/relationships/hyperlink" Target="https://oatley-p.schools.nsw.gov.au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.jpg"/><Relationship Id="rId6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.jpg"/><Relationship Id="rId6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28.png"/><Relationship Id="rId6" Type="http://schemas.openxmlformats.org/officeDocument/2006/relationships/image" Target="../media/image36.jpg"/><Relationship Id="rId7" Type="http://schemas.openxmlformats.org/officeDocument/2006/relationships/image" Target="../media/image4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jp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37.jpg"/><Relationship Id="rId7" Type="http://schemas.openxmlformats.org/officeDocument/2006/relationships/image" Target="../media/image3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jp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3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3.jp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4.png"/><Relationship Id="rId6" Type="http://schemas.openxmlformats.org/officeDocument/2006/relationships/image" Target="../media/image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6.jp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41.jpg"/><Relationship Id="rId7" Type="http://schemas.openxmlformats.org/officeDocument/2006/relationships/image" Target="../media/image3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jp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29.png"/><Relationship Id="rId7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.jpg"/><Relationship Id="rId6" Type="http://schemas.openxmlformats.org/officeDocument/2006/relationships/image" Target="../media/image45.jpg"/><Relationship Id="rId7" Type="http://schemas.openxmlformats.org/officeDocument/2006/relationships/image" Target="../media/image48.jpg"/><Relationship Id="rId8" Type="http://schemas.openxmlformats.org/officeDocument/2006/relationships/image" Target="../media/image4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5.png"/><Relationship Id="rId5" Type="http://schemas.openxmlformats.org/officeDocument/2006/relationships/image" Target="../media/image1.jpg"/><Relationship Id="rId6" Type="http://schemas.openxmlformats.org/officeDocument/2006/relationships/image" Target="../media/image3.jpg"/><Relationship Id="rId7" Type="http://schemas.openxmlformats.org/officeDocument/2006/relationships/image" Target="../media/image17.png"/><Relationship Id="rId8" Type="http://schemas.openxmlformats.org/officeDocument/2006/relationships/image" Target="../media/image3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.jpg"/><Relationship Id="rId6" Type="http://schemas.openxmlformats.org/officeDocument/2006/relationships/image" Target="../media/image10.jpg"/><Relationship Id="rId7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.jpg"/><Relationship Id="rId6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434350" y="797200"/>
            <a:ext cx="8520600" cy="95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Welcome to Meet the Teacher 2025</a:t>
            </a:r>
            <a:endParaRPr b="1" sz="380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107325" y="3555850"/>
            <a:ext cx="2529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" sz="1879">
                <a:solidFill>
                  <a:srgbClr val="F1C23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KA</a:t>
            </a:r>
            <a:endParaRPr b="1" sz="1879">
              <a:solidFill>
                <a:srgbClr val="F1C23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" sz="1879">
                <a:solidFill>
                  <a:srgbClr val="F1C23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Mrs Michelle Adams</a:t>
            </a:r>
            <a:endParaRPr b="1" sz="1879">
              <a:solidFill>
                <a:srgbClr val="F1C23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9875" y="3095775"/>
            <a:ext cx="1330975" cy="12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97950" y="1814950"/>
            <a:ext cx="3524700" cy="264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/>
          <p:nvPr>
            <p:ph type="ctrTitle"/>
          </p:nvPr>
        </p:nvSpPr>
        <p:spPr>
          <a:xfrm>
            <a:off x="1049575" y="10153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Positive Behaviour for Learning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48" name="Google Shape;14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744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2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52" name="Google Shape;152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5350" y="1701725"/>
            <a:ext cx="2003550" cy="280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57814" y="1773388"/>
            <a:ext cx="2700173" cy="2696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/>
          <p:nvPr>
            <p:ph type="ctrTitle"/>
          </p:nvPr>
        </p:nvSpPr>
        <p:spPr>
          <a:xfrm>
            <a:off x="1049575" y="10153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Positive Behaviour for Learning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59" name="Google Shape;15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744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3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63" name="Google Shape;163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404163" y="1846014"/>
            <a:ext cx="2882251" cy="2157473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3"/>
          <p:cNvSpPr txBox="1"/>
          <p:nvPr/>
        </p:nvSpPr>
        <p:spPr>
          <a:xfrm flipH="1">
            <a:off x="3624750" y="1690625"/>
            <a:ext cx="5108100" cy="30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NSW public schools are committed to providing safe, supportive and responsive learning environments for everyone. We teach and model the behaviours we value in our students.</a:t>
            </a:r>
            <a:endParaRPr sz="20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Every student begins on ‘READY TO LEARN’. </a:t>
            </a:r>
            <a:endParaRPr sz="12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Every day is a new day</a:t>
            </a:r>
            <a:r>
              <a:rPr lang="en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. </a:t>
            </a:r>
            <a:endParaRPr sz="24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/>
          <p:nvPr>
            <p:ph type="ctrTitle"/>
          </p:nvPr>
        </p:nvSpPr>
        <p:spPr>
          <a:xfrm>
            <a:off x="1049575" y="10153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Be Somebody Who…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70" name="Google Shape;17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4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74" name="Google Shape;17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8025" y="1513450"/>
            <a:ext cx="2308850" cy="312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27725" y="1777450"/>
            <a:ext cx="4016099" cy="279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Student Wellbeing Focus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81" name="Google Shape;18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5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85" name="Google Shape;185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8200" y="1721975"/>
            <a:ext cx="3779825" cy="268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5"/>
          <p:cNvSpPr txBox="1"/>
          <p:nvPr/>
        </p:nvSpPr>
        <p:spPr>
          <a:xfrm flipH="1">
            <a:off x="4803150" y="1590275"/>
            <a:ext cx="3929700" cy="31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Growing Strong Minds</a:t>
            </a:r>
            <a:endParaRPr sz="9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Gratitude Journals/Got Game Resilience Program</a:t>
            </a:r>
            <a:endParaRPr sz="9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Student Voice experiences</a:t>
            </a:r>
            <a:endParaRPr sz="16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Peer Support</a:t>
            </a:r>
            <a:endParaRPr sz="16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Incursions – Zero Bullying, Backflips against Bullying, Life Education</a:t>
            </a:r>
            <a:endParaRPr sz="9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6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Learning Dispositions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92" name="Google Shape;19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6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96" name="Google Shape;196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08310" y="1648350"/>
            <a:ext cx="2884640" cy="284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6"/>
          <p:cNvSpPr txBox="1"/>
          <p:nvPr/>
        </p:nvSpPr>
        <p:spPr>
          <a:xfrm>
            <a:off x="138075" y="1648350"/>
            <a:ext cx="5026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Communication, Creativity, Collaboration </a:t>
            </a:r>
            <a:endParaRPr b="1" i="1" sz="16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&amp; Critical Reflection </a:t>
            </a:r>
            <a:endParaRPr/>
          </a:p>
        </p:txBody>
      </p:sp>
      <p:sp>
        <p:nvSpPr>
          <p:cNvPr id="198" name="Google Shape;198;p26"/>
          <p:cNvSpPr txBox="1"/>
          <p:nvPr/>
        </p:nvSpPr>
        <p:spPr>
          <a:xfrm>
            <a:off x="204500" y="2432375"/>
            <a:ext cx="4810200" cy="18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56199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 Medium"/>
              <a:buChar char="●"/>
            </a:pP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The Learning Disposition Wheel is a tool used to </a:t>
            </a:r>
            <a:r>
              <a:rPr b="1"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talk about learning</a:t>
            </a: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and drive a deeper understanding of the 4Cs</a:t>
            </a:r>
            <a:endParaRPr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256199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 Medium"/>
              <a:buChar char="●"/>
            </a:pP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Development of these dispositions is </a:t>
            </a:r>
            <a:r>
              <a:rPr b="1"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fundamental </a:t>
            </a: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for students to develop an awareness of </a:t>
            </a:r>
            <a:r>
              <a:rPr b="1"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the way they learn</a:t>
            </a: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and establish </a:t>
            </a:r>
            <a:r>
              <a:rPr b="1"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attitudes to learning</a:t>
            </a: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. </a:t>
            </a:r>
            <a:endParaRPr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256199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ic Sans MS"/>
              <a:buChar char="●"/>
            </a:pP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This facilitates a common language about learning which </a:t>
            </a:r>
            <a:r>
              <a:rPr b="1"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empowers students</a:t>
            </a: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to </a:t>
            </a:r>
            <a:r>
              <a:rPr b="1"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critically reflect. </a:t>
            </a:r>
            <a:endParaRPr b="1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7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Curriculum 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04" name="Google Shape;20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7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08" name="Google Shape;208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4850" y="1336474"/>
            <a:ext cx="672550" cy="67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44175" y="1809625"/>
            <a:ext cx="672550" cy="6725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7"/>
          <p:cNvSpPr txBox="1"/>
          <p:nvPr/>
        </p:nvSpPr>
        <p:spPr>
          <a:xfrm>
            <a:off x="3865075" y="22090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11" name="Google Shape;211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32086" y="1636077"/>
            <a:ext cx="747400" cy="74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377798" y="1538372"/>
            <a:ext cx="796074" cy="80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44851" y="2979322"/>
            <a:ext cx="620426" cy="623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295853" y="3811572"/>
            <a:ext cx="620425" cy="62042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7"/>
          <p:cNvSpPr txBox="1"/>
          <p:nvPr/>
        </p:nvSpPr>
        <p:spPr>
          <a:xfrm>
            <a:off x="334475" y="2056600"/>
            <a:ext cx="1893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English - InitiaLit and the MultiLit writing program</a:t>
            </a:r>
            <a:endParaRPr sz="10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16" name="Google Shape;216;p27"/>
          <p:cNvSpPr txBox="1"/>
          <p:nvPr/>
        </p:nvSpPr>
        <p:spPr>
          <a:xfrm>
            <a:off x="334475" y="3702400"/>
            <a:ext cx="30204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Creative Arts - Amplify music program and Visual Arts linked to other curriculum areas</a:t>
            </a:r>
            <a:endParaRPr sz="10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17" name="Google Shape;217;p27"/>
          <p:cNvSpPr txBox="1"/>
          <p:nvPr/>
        </p:nvSpPr>
        <p:spPr>
          <a:xfrm>
            <a:off x="2391625" y="2598575"/>
            <a:ext cx="20466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Maths - new DET units of work</a:t>
            </a:r>
            <a:endParaRPr sz="10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18" name="Google Shape;218;p27"/>
          <p:cNvSpPr txBox="1"/>
          <p:nvPr/>
        </p:nvSpPr>
        <p:spPr>
          <a:xfrm>
            <a:off x="5082175" y="3886375"/>
            <a:ext cx="30204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PDHPE - Got Game, Growing Strong Minds etc</a:t>
            </a:r>
            <a:endParaRPr sz="10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19" name="Google Shape;219;p27"/>
          <p:cNvSpPr txBox="1"/>
          <p:nvPr/>
        </p:nvSpPr>
        <p:spPr>
          <a:xfrm>
            <a:off x="5074500" y="2544925"/>
            <a:ext cx="17172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Science - the weather</a:t>
            </a:r>
            <a:endParaRPr sz="10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20" name="Google Shape;220;p27"/>
          <p:cNvSpPr txBox="1"/>
          <p:nvPr/>
        </p:nvSpPr>
        <p:spPr>
          <a:xfrm>
            <a:off x="7129050" y="2498925"/>
            <a:ext cx="18933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HSIE - Me and my Family</a:t>
            </a:r>
            <a:endParaRPr sz="10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8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Technology</a:t>
            </a: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26" name="Google Shape;22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8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30" name="Google Shape;230;p28"/>
          <p:cNvSpPr txBox="1"/>
          <p:nvPr/>
        </p:nvSpPr>
        <p:spPr>
          <a:xfrm>
            <a:off x="3865075" y="22090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31" name="Google Shape;231;p28"/>
          <p:cNvSpPr txBox="1"/>
          <p:nvPr/>
        </p:nvSpPr>
        <p:spPr>
          <a:xfrm>
            <a:off x="352800" y="1815475"/>
            <a:ext cx="8438400" cy="18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mfortaa"/>
              <a:buChar char="●"/>
            </a:pPr>
            <a:r>
              <a:rPr lang="en" sz="1200">
                <a:latin typeface="Comfortaa"/>
                <a:ea typeface="Comfortaa"/>
                <a:cs typeface="Comfortaa"/>
                <a:sym typeface="Comfortaa"/>
              </a:rPr>
              <a:t>Kindergarten</a:t>
            </a:r>
            <a:r>
              <a:rPr i="0" lang="en" sz="1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classes utilise the K-2 shared iPads.</a:t>
            </a:r>
            <a:endParaRPr i="0" sz="1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Barlow Semi Condensed"/>
              <a:buChar char="●"/>
            </a:pPr>
            <a:r>
              <a:rPr i="0" lang="en" sz="1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All parents/carers need to sign the </a:t>
            </a:r>
            <a:r>
              <a:rPr b="1" i="0" lang="en" sz="1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online ICT Agreement</a:t>
            </a:r>
            <a:r>
              <a:rPr i="0" lang="en" sz="1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before the student’s class is allowed to commence using technology in their classroom.</a:t>
            </a:r>
            <a:endParaRPr i="0" sz="1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mfortaa"/>
              <a:buChar char="●"/>
            </a:pPr>
            <a:r>
              <a:rPr i="0" lang="en" sz="1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This agreement includes the use of mobile phones and smart watches worn by students to school.</a:t>
            </a:r>
            <a:endParaRPr i="0" sz="1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mfortaa"/>
              <a:buChar char="●"/>
            </a:pPr>
            <a:r>
              <a:rPr i="0" lang="en" sz="1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Inappropriate or irresponsible use of devices will result in the student losing access to the device for that lesson.</a:t>
            </a:r>
            <a:endParaRPr i="0" sz="1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mfortaa"/>
              <a:buChar char="●"/>
            </a:pPr>
            <a:r>
              <a:rPr i="0" lang="en" sz="1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Students need to show the utmost respect and care for the technology at all times. It is a privilege to use any of the school-managed devices.</a:t>
            </a:r>
            <a:endParaRPr i="0" sz="7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9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Community Partnerships</a:t>
            </a: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37" name="Google Shape;23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9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41" name="Google Shape;241;p29"/>
          <p:cNvSpPr txBox="1"/>
          <p:nvPr/>
        </p:nvSpPr>
        <p:spPr>
          <a:xfrm>
            <a:off x="3865075" y="22090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42" name="Google Shape;242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10851" y="1590275"/>
            <a:ext cx="6632974" cy="298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0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Payment Excursions/Incursions</a:t>
            </a: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48" name="Google Shape;24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125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0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52" name="Google Shape;252;p30"/>
          <p:cNvSpPr txBox="1"/>
          <p:nvPr/>
        </p:nvSpPr>
        <p:spPr>
          <a:xfrm>
            <a:off x="3865075" y="22090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53" name="Google Shape;253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2575" y="1590275"/>
            <a:ext cx="7370326" cy="297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1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Communication</a:t>
            </a: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59" name="Google Shape;25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1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63" name="Google Shape;263;p31"/>
          <p:cNvSpPr txBox="1"/>
          <p:nvPr/>
        </p:nvSpPr>
        <p:spPr>
          <a:xfrm>
            <a:off x="3865075" y="22090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64" name="Google Shape;264;p31"/>
          <p:cNvSpPr txBox="1"/>
          <p:nvPr/>
        </p:nvSpPr>
        <p:spPr>
          <a:xfrm>
            <a:off x="565900" y="1439825"/>
            <a:ext cx="8302800" cy="3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School Website:  </a:t>
            </a:r>
            <a:r>
              <a:rPr b="0" i="0" lang="en" sz="2000" u="sng" cap="none" strike="noStrike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https://oatley-p.schools.nsw.gov.au/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Barlow Semi Condensed Light"/>
              <a:buChar char="●"/>
            </a:pPr>
            <a:r>
              <a:rPr b="0" i="0" lang="en" sz="20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The school’s website has an up-to-date calendar of future events.</a:t>
            </a:r>
            <a:endParaRPr b="0" i="0" sz="20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School Email address: </a:t>
            </a:r>
            <a:r>
              <a:rPr b="0" i="0" lang="en" sz="20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oatley-p.school@det.nsw.edu.au</a:t>
            </a:r>
            <a:endParaRPr b="0" i="0" sz="20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Barlow Semi Condensed Light"/>
              <a:buChar char="●"/>
            </a:pPr>
            <a:r>
              <a:rPr b="0" i="0" lang="en" sz="16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Please use this email address to contact the school at any time for matters that are not time-critical. This is also an effective mechanism for sending a message to your child’s teacher. These messages will be forwarded by the school administration staff.</a:t>
            </a:r>
            <a:endParaRPr b="0" i="0" sz="16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School Phone Number: </a:t>
            </a:r>
            <a:r>
              <a:rPr b="0" i="0" lang="en" sz="20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9580 5519</a:t>
            </a:r>
            <a:endParaRPr b="0" i="0" sz="20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Barlow Semi Condensed Light"/>
              <a:buChar char="●"/>
            </a:pPr>
            <a:r>
              <a:rPr b="0" i="0" lang="en" sz="20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Please use this number to contact the school for any time-critical questions or to pass on time-critical information.</a:t>
            </a:r>
            <a:endParaRPr b="0" i="0" sz="10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sp>
        <p:nvSpPr>
          <p:cNvPr id="65" name="Google Shape;65;p14"/>
          <p:cNvSpPr txBox="1"/>
          <p:nvPr>
            <p:ph idx="1" type="subTitle"/>
          </p:nvPr>
        </p:nvSpPr>
        <p:spPr>
          <a:xfrm>
            <a:off x="-1042250" y="33642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b="1" sz="3180">
              <a:solidFill>
                <a:srgbClr val="F1C232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397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10950" y="490925"/>
            <a:ext cx="6250525" cy="43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2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Interviews</a:t>
            </a: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70" name="Google Shape;27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2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74" name="Google Shape;274;p32"/>
          <p:cNvSpPr txBox="1"/>
          <p:nvPr/>
        </p:nvSpPr>
        <p:spPr>
          <a:xfrm>
            <a:off x="3865075" y="22090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75" name="Google Shape;275;p32"/>
          <p:cNvSpPr txBox="1"/>
          <p:nvPr/>
        </p:nvSpPr>
        <p:spPr>
          <a:xfrm>
            <a:off x="632425" y="1634175"/>
            <a:ext cx="7836900" cy="27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6670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mfortaa"/>
              <a:buChar char="•"/>
            </a:pPr>
            <a:r>
              <a:rPr lang="en" sz="170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Parent teacher interviews will commence early next term. This will give us the opportunity to discuss your child’s progress at school.</a:t>
            </a:r>
            <a:endParaRPr sz="1700">
              <a:solidFill>
                <a:schemeClr val="dk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-26670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mfortaa"/>
              <a:buChar char="•"/>
            </a:pPr>
            <a:r>
              <a:rPr lang="en" sz="170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If you have any other concerns throughout the year, please feel free to approach me or email the office to make an appointment.</a:t>
            </a:r>
            <a:endParaRPr sz="1700">
              <a:solidFill>
                <a:schemeClr val="dk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-158750" lvl="0" marL="28575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  <a:p>
            <a:pPr indent="-158750" lvl="0" marL="28575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I am here to help!</a:t>
            </a:r>
            <a:endParaRPr i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☺</a:t>
            </a:r>
            <a:endParaRPr sz="2000">
              <a:solidFill>
                <a:schemeClr val="dk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3"/>
          <p:cNvSpPr txBox="1"/>
          <p:nvPr>
            <p:ph type="ctrTitle"/>
          </p:nvPr>
        </p:nvSpPr>
        <p:spPr>
          <a:xfrm>
            <a:off x="7589977" y="1624250"/>
            <a:ext cx="15222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Scale of Sheep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81" name="Google Shape;281;p33"/>
          <p:cNvSpPr txBox="1"/>
          <p:nvPr>
            <p:ph idx="1" type="subTitle"/>
          </p:nvPr>
        </p:nvSpPr>
        <p:spPr>
          <a:xfrm>
            <a:off x="250725" y="1422875"/>
            <a:ext cx="28011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779">
                <a:solidFill>
                  <a:srgbClr val="F1C232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Think about your feelings </a:t>
            </a:r>
            <a:r>
              <a:rPr lang="en" sz="1779">
                <a:solidFill>
                  <a:srgbClr val="F1C232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regarding</a:t>
            </a:r>
            <a:r>
              <a:rPr lang="en" sz="1779">
                <a:solidFill>
                  <a:srgbClr val="F1C232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your child’s start to 2025.</a:t>
            </a:r>
            <a:endParaRPr sz="1779">
              <a:solidFill>
                <a:srgbClr val="F1C232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b="1" sz="2280">
              <a:solidFill>
                <a:srgbClr val="F1C23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79">
                <a:solidFill>
                  <a:srgbClr val="F1C232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Which sheep best represents how you are feeling?</a:t>
            </a:r>
            <a:endParaRPr sz="1879">
              <a:solidFill>
                <a:srgbClr val="F1C232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282" name="Google Shape;28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197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76363"/>
            <a:ext cx="1058175" cy="99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0824" y="186575"/>
            <a:ext cx="4479000" cy="449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4"/>
          <p:cNvSpPr txBox="1"/>
          <p:nvPr>
            <p:ph type="ctrTitle"/>
          </p:nvPr>
        </p:nvSpPr>
        <p:spPr>
          <a:xfrm>
            <a:off x="1776600" y="1036850"/>
            <a:ext cx="5365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About your Child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91" name="Google Shape;29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86800" y="354863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4"/>
          <p:cNvSpPr/>
          <p:nvPr/>
        </p:nvSpPr>
        <p:spPr>
          <a:xfrm>
            <a:off x="379675" y="1633250"/>
            <a:ext cx="2414100" cy="2712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4"/>
          <p:cNvSpPr/>
          <p:nvPr/>
        </p:nvSpPr>
        <p:spPr>
          <a:xfrm>
            <a:off x="3089525" y="1673900"/>
            <a:ext cx="2414100" cy="2712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4"/>
          <p:cNvSpPr/>
          <p:nvPr/>
        </p:nvSpPr>
        <p:spPr>
          <a:xfrm>
            <a:off x="5849475" y="1673900"/>
            <a:ext cx="2414100" cy="2712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4"/>
          <p:cNvSpPr txBox="1"/>
          <p:nvPr/>
        </p:nvSpPr>
        <p:spPr>
          <a:xfrm>
            <a:off x="452800" y="1740000"/>
            <a:ext cx="22908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4Cs activity!</a:t>
            </a:r>
            <a:endParaRPr b="1" i="0" sz="1400" u="none" cap="none" strike="noStrik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AutoNum type="arabicPeriod"/>
            </a:pPr>
            <a:r>
              <a:rPr b="0" i="0" lang="en" sz="14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Collect 2 different colour Post-it notes </a:t>
            </a:r>
            <a:endParaRPr b="0" i="0" sz="14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AutoNum type="arabicPeriod"/>
            </a:pPr>
            <a:r>
              <a:rPr b="0" i="0" lang="en" sz="14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Write something you want us to know about your child and a goal for them this year</a:t>
            </a:r>
            <a:endParaRPr b="0" i="0" sz="14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AutoNum type="arabicPeriod"/>
            </a:pPr>
            <a:r>
              <a:rPr b="0" i="0" lang="en" sz="14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Place your post-it notes on the whiteboard</a:t>
            </a:r>
            <a:endParaRPr b="0" i="0" sz="14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298" name="Google Shape;298;p34"/>
          <p:cNvSpPr txBox="1"/>
          <p:nvPr/>
        </p:nvSpPr>
        <p:spPr>
          <a:xfrm flipH="1">
            <a:off x="3347525" y="1769425"/>
            <a:ext cx="1948200" cy="4491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Blue Post-it Note</a:t>
            </a:r>
            <a:endParaRPr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</p:txBody>
      </p:sp>
      <p:sp>
        <p:nvSpPr>
          <p:cNvPr id="299" name="Google Shape;299;p34"/>
          <p:cNvSpPr txBox="1"/>
          <p:nvPr/>
        </p:nvSpPr>
        <p:spPr>
          <a:xfrm flipH="1">
            <a:off x="3450425" y="2583950"/>
            <a:ext cx="1742400" cy="13323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</a:br>
            <a:r>
              <a:rPr lang="en" sz="16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Write something </a:t>
            </a:r>
            <a:r>
              <a:rPr b="1" lang="en" sz="16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you want us to know</a:t>
            </a:r>
            <a:r>
              <a:rPr lang="en" sz="16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about your child</a:t>
            </a:r>
            <a:endParaRPr sz="16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300" name="Google Shape;300;p34"/>
          <p:cNvSpPr txBox="1"/>
          <p:nvPr/>
        </p:nvSpPr>
        <p:spPr>
          <a:xfrm flipH="1">
            <a:off x="5987625" y="1769425"/>
            <a:ext cx="2137800" cy="4491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Yellow Post-it Note</a:t>
            </a:r>
            <a:endParaRPr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</p:txBody>
      </p:sp>
      <p:sp>
        <p:nvSpPr>
          <p:cNvPr id="301" name="Google Shape;301;p34"/>
          <p:cNvSpPr txBox="1"/>
          <p:nvPr/>
        </p:nvSpPr>
        <p:spPr>
          <a:xfrm flipH="1">
            <a:off x="6185325" y="2603447"/>
            <a:ext cx="1742400" cy="12933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Write a </a:t>
            </a:r>
            <a:r>
              <a:rPr b="1" lang="en" sz="19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goal</a:t>
            </a:r>
            <a:r>
              <a:rPr lang="en" sz="19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for your child this year</a:t>
            </a:r>
            <a:endParaRPr sz="19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1300" y="2027091"/>
            <a:ext cx="3750296" cy="2385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675" y="1378840"/>
            <a:ext cx="1789356" cy="2385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29625" y="1270950"/>
            <a:ext cx="1870276" cy="2493701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5"/>
          <p:cNvSpPr txBox="1"/>
          <p:nvPr/>
        </p:nvSpPr>
        <p:spPr>
          <a:xfrm>
            <a:off x="2822650" y="1082025"/>
            <a:ext cx="38091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FF"/>
                </a:solidFill>
                <a:latin typeface="Caveat"/>
                <a:ea typeface="Caveat"/>
                <a:cs typeface="Caveat"/>
                <a:sym typeface="Caveat"/>
              </a:rPr>
              <a:t>A peek at our first week!</a:t>
            </a:r>
            <a:endParaRPr sz="3000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150" y="1591075"/>
            <a:ext cx="2085976" cy="278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45350" y="1717050"/>
            <a:ext cx="1998874" cy="26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11325" y="1830350"/>
            <a:ext cx="3454075" cy="221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9150" y="1295475"/>
            <a:ext cx="2386548" cy="318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37508" y="1321837"/>
            <a:ext cx="4172467" cy="312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2650" y="1111500"/>
            <a:ext cx="4457349" cy="3343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6075" y="1164625"/>
            <a:ext cx="2605925" cy="32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1425" y="1325200"/>
            <a:ext cx="4355224" cy="2922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0650" y="1510100"/>
            <a:ext cx="4016676" cy="301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79726" y="1743465"/>
            <a:ext cx="1789356" cy="2385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6900" y="1895866"/>
            <a:ext cx="2201360" cy="2385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950" y="1587063"/>
            <a:ext cx="2023949" cy="269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1"/>
          <p:cNvSpPr txBox="1"/>
          <p:nvPr/>
        </p:nvSpPr>
        <p:spPr>
          <a:xfrm>
            <a:off x="3786525" y="3657125"/>
            <a:ext cx="1779900" cy="9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We love our buddies!</a:t>
            </a:r>
            <a:endParaRPr sz="3000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61" name="Google Shape;361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7375" y="1225256"/>
            <a:ext cx="2023951" cy="2692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55351" y="993025"/>
            <a:ext cx="1975575" cy="262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ctrTitle"/>
          </p:nvPr>
        </p:nvSpPr>
        <p:spPr>
          <a:xfrm>
            <a:off x="1733650" y="1065525"/>
            <a:ext cx="5365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 Little About Me!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9665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649300" y="1833275"/>
            <a:ext cx="8201700" cy="17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●"/>
            </a:pPr>
            <a:r>
              <a:rPr lang="en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I am the mother of 4 adult children, three of whom are teachers (and the other is a midwife!) </a:t>
            </a:r>
            <a:endParaRPr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●"/>
            </a:pPr>
            <a:r>
              <a:rPr lang="en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I have seven grandchildren ranging in age from 1 through to 11 years of age. I teach YOUR children the way I would like my grandchildren to be taught - with care and compassion. I truly want your child to ENJOY school! </a:t>
            </a:r>
            <a:endParaRPr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●"/>
            </a:pPr>
            <a:r>
              <a:rPr lang="en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I have been teaching for 18 years, 13 of which have been here at OPS</a:t>
            </a:r>
            <a:endParaRPr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●"/>
            </a:pPr>
            <a:r>
              <a:rPr lang="en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This is my 6th time teaching Kindy - I love it!!</a:t>
            </a:r>
            <a:endParaRPr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2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Thank You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368" name="Google Shape;36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42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72" name="Google Shape;372;p42"/>
          <p:cNvSpPr txBox="1"/>
          <p:nvPr/>
        </p:nvSpPr>
        <p:spPr>
          <a:xfrm>
            <a:off x="3757750" y="25617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73" name="Google Shape;373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53838">
            <a:off x="6423924" y="1793778"/>
            <a:ext cx="1789354" cy="2385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26850">
            <a:off x="734949" y="1743467"/>
            <a:ext cx="1789357" cy="2385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36087" y="1686400"/>
            <a:ext cx="2136626" cy="284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ctrTitle"/>
          </p:nvPr>
        </p:nvSpPr>
        <p:spPr>
          <a:xfrm>
            <a:off x="193425" y="938450"/>
            <a:ext cx="8639400" cy="5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Meet the Team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5300" y="36918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/>
        </p:nvSpPr>
        <p:spPr>
          <a:xfrm>
            <a:off x="315200" y="1490050"/>
            <a:ext cx="8746800" cy="29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There are 6 Early Stage One and Stage 1 classes this year:</a:t>
            </a:r>
            <a:endParaRPr sz="22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KD (Miss Dayman)			KA (Mrs Adams)</a:t>
            </a:r>
            <a:endParaRPr sz="22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1M (Miss Miezskuc)			1/2B (Mrs Boutsikakis)</a:t>
            </a:r>
            <a:endParaRPr sz="22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2M (Miss Matthews)                      2K (Mrs Kennedy)</a:t>
            </a:r>
            <a:endParaRPr sz="22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Our Assistant Principal is:         Mrs Edwards</a:t>
            </a:r>
            <a:endParaRPr sz="22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type="ctrTitle"/>
          </p:nvPr>
        </p:nvSpPr>
        <p:spPr>
          <a:xfrm>
            <a:off x="348275" y="1061725"/>
            <a:ext cx="8639400" cy="5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Who Supports Us?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2500" y="41938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/>
        </p:nvSpPr>
        <p:spPr>
          <a:xfrm flipH="1">
            <a:off x="376956" y="2415038"/>
            <a:ext cx="3181500" cy="5724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Library</a:t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Mrs Haman</a:t>
            </a:r>
            <a:endParaRPr b="1" sz="22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</p:txBody>
      </p:sp>
      <p:sp>
        <p:nvSpPr>
          <p:cNvPr id="97" name="Google Shape;97;p17"/>
          <p:cNvSpPr txBox="1"/>
          <p:nvPr/>
        </p:nvSpPr>
        <p:spPr>
          <a:xfrm>
            <a:off x="4572000" y="1691425"/>
            <a:ext cx="30000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Community Languages</a:t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(Italian)</a:t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Signora Johnstone</a:t>
            </a:r>
            <a:endParaRPr b="1" sz="22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467700" y="3134425"/>
            <a:ext cx="30000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Curriculum Support</a:t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Mrs Gavanas</a:t>
            </a:r>
            <a:endParaRPr b="1" sz="22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Mrs White</a:t>
            </a:r>
            <a:endParaRPr b="1" sz="22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4870000" y="3262650"/>
            <a:ext cx="3000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Wellbeing</a:t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Mrs Edwards</a:t>
            </a:r>
            <a:endParaRPr b="1" sz="22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/>
          <p:nvPr>
            <p:ph type="ctrTitle"/>
          </p:nvPr>
        </p:nvSpPr>
        <p:spPr>
          <a:xfrm>
            <a:off x="1733650" y="1065525"/>
            <a:ext cx="5365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Homework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/>
          <p:nvPr/>
        </p:nvSpPr>
        <p:spPr>
          <a:xfrm>
            <a:off x="179075" y="1712675"/>
            <a:ext cx="4212300" cy="21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Term 1 homework consists of 3 components:</a:t>
            </a:r>
            <a:endParaRPr sz="18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1. Reading (4 home readers recorded in diary)</a:t>
            </a:r>
            <a:endParaRPr sz="9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2. Maths (problem solving grid)</a:t>
            </a:r>
            <a:endParaRPr sz="9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3. News (grid topics)</a:t>
            </a:r>
            <a:endParaRPr sz="18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Due on Thursday, redistributed on Friday</a:t>
            </a:r>
            <a:endParaRPr b="1" sz="18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descr="InitiaLit Reader 10.3 The Play (The Wattle Series) - MultiLit" id="109" name="Google Shape;109;p18"/>
          <p:cNvPicPr preferRelativeResize="0"/>
          <p:nvPr/>
        </p:nvPicPr>
        <p:blipFill rotWithShape="1">
          <a:blip r:embed="rId6">
            <a:alphaModFix/>
          </a:blip>
          <a:srcRect b="12157" l="24666" r="24818" t="12980"/>
          <a:stretch/>
        </p:blipFill>
        <p:spPr>
          <a:xfrm>
            <a:off x="4751097" y="3095501"/>
            <a:ext cx="1075206" cy="1593474"/>
          </a:xfrm>
          <a:prstGeom prst="rect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paper with text on it&#10;&#10;Description automatically generated" id="110" name="Google Shape;110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10475" y="1447057"/>
            <a:ext cx="1269083" cy="1889797"/>
          </a:xfrm>
          <a:prstGeom prst="rect">
            <a:avLst/>
          </a:prstGeom>
          <a:noFill/>
          <a:ln cap="flat" cmpd="sng" w="698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Text, letter&#10;&#10;Description automatically generated" id="111" name="Google Shape;111;p18"/>
          <p:cNvPicPr preferRelativeResize="0"/>
          <p:nvPr/>
        </p:nvPicPr>
        <p:blipFill rotWithShape="1">
          <a:blip r:embed="rId8">
            <a:alphaModFix/>
          </a:blip>
          <a:srcRect b="12094" l="3761" r="4939" t="10373"/>
          <a:stretch/>
        </p:blipFill>
        <p:spPr>
          <a:xfrm>
            <a:off x="6999017" y="1661930"/>
            <a:ext cx="1945454" cy="1239142"/>
          </a:xfrm>
          <a:prstGeom prst="rect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grid of maths&#10;&#10;Description automatically generated with medium confidence" id="112" name="Google Shape;112;p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608503" y="3059683"/>
            <a:ext cx="2035780" cy="1297516"/>
          </a:xfrm>
          <a:prstGeom prst="rect">
            <a:avLst/>
          </a:prstGeom>
          <a:noFill/>
          <a:ln cap="flat" cmpd="sng" w="666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>
            <p:ph type="ctrTitle"/>
          </p:nvPr>
        </p:nvSpPr>
        <p:spPr>
          <a:xfrm>
            <a:off x="1733650" y="864925"/>
            <a:ext cx="5365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Days to Remember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/>
          <p:nvPr/>
        </p:nvSpPr>
        <p:spPr>
          <a:xfrm flipH="1">
            <a:off x="503000" y="1493000"/>
            <a:ext cx="8065200" cy="27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                                                                                   </a:t>
            </a:r>
            <a:endParaRPr sz="12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Tuesday:    </a:t>
            </a: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Library (please send your child’s library bag). Books are to be returned to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                     the chute outside the Library before the morning bell</a:t>
            </a:r>
            <a:r>
              <a:rPr lang="en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 </a:t>
            </a:r>
            <a:r>
              <a:rPr lang="en" sz="16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 </a:t>
            </a:r>
            <a:endParaRPr sz="16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Wednesday: </a:t>
            </a: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Scripture: 9:50am-10.20am</a:t>
            </a:r>
            <a:r>
              <a:rPr lang="en" sz="1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(Protestant, Catholic, Greek Orthodox,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                         Ethics, Islamic and Non-Scripture)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                      </a:t>
            </a: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Got Game (please send your child in their sports uniform)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Thursday:     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Italian</a:t>
            </a:r>
            <a:endParaRPr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/>
          <p:nvPr>
            <p:ph type="ctrTitle"/>
          </p:nvPr>
        </p:nvSpPr>
        <p:spPr>
          <a:xfrm>
            <a:off x="1733650" y="864925"/>
            <a:ext cx="5365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Food At School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27" name="Google Shape;1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0"/>
          <p:cNvSpPr txBox="1"/>
          <p:nvPr/>
        </p:nvSpPr>
        <p:spPr>
          <a:xfrm flipH="1">
            <a:off x="495350" y="1461325"/>
            <a:ext cx="8065200" cy="32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Canteen</a:t>
            </a:r>
            <a:r>
              <a:rPr lang="en" sz="19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                                                                      Birthdays</a:t>
            </a:r>
            <a:endParaRPr sz="19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The school canteen is Monday - Thursday.                               We welcome birthday treats on your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                                                                                                            child’s special day. We ask that all 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All lunch orders must be ordered via                                           birthday treats are individually 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Flexischools.                                                                                       portioned and packed ready to hand 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                                                                                                            out, e.g. cupcakes, lolly bags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Please note: due to an increase in </a:t>
            </a:r>
            <a:r>
              <a:rPr lang="en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students</a:t>
            </a:r>
            <a:r>
              <a:rPr lang="en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with severe allergies, we ask that you please be mindful when packing lunches.</a:t>
            </a:r>
            <a:endParaRPr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31" name="Google Shape;131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15426" y="2906275"/>
            <a:ext cx="945200" cy="62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42000" y="3101425"/>
            <a:ext cx="861825" cy="86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/>
          <p:nvPr>
            <p:ph type="ctrTitle"/>
          </p:nvPr>
        </p:nvSpPr>
        <p:spPr>
          <a:xfrm>
            <a:off x="1733650" y="864925"/>
            <a:ext cx="5365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Wellbeing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38" name="Google Shape;13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1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42" name="Google Shape;14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7250" y="1336475"/>
            <a:ext cx="3374075" cy="334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